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57" r:id="rId5"/>
    <p:sldId id="258" r:id="rId6"/>
    <p:sldId id="259" r:id="rId7"/>
    <p:sldId id="260" r:id="rId8"/>
    <p:sldId id="263" r:id="rId9"/>
    <p:sldId id="264" r:id="rId10"/>
    <p:sldId id="265" r:id="rId11"/>
    <p:sldId id="266" r:id="rId12"/>
    <p:sldId id="267" r:id="rId13"/>
    <p:sldId id="268" r:id="rId14"/>
    <p:sldId id="269" r:id="rId15"/>
    <p:sldId id="270" r:id="rId16"/>
    <p:sldId id="272" r:id="rId17"/>
    <p:sldId id="273" r:id="rId18"/>
    <p:sldId id="276" r:id="rId19"/>
    <p:sldId id="275" r:id="rId20"/>
    <p:sldId id="277" r:id="rId21"/>
    <p:sldId id="278" r:id="rId22"/>
    <p:sldId id="279" r:id="rId23"/>
    <p:sldId id="280" r:id="rId24"/>
    <p:sldId id="281" r:id="rId25"/>
    <p:sldId id="282" r:id="rId26"/>
    <p:sldId id="284" r:id="rId27"/>
    <p:sldId id="285" r:id="rId28"/>
    <p:sldId id="286" r:id="rId29"/>
    <p:sldId id="290" r:id="rId30"/>
    <p:sldId id="289" r:id="rId31"/>
    <p:sldId id="291" r:id="rId3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C92647-4989-42EA-BB14-0A67137E554F}"/>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BB0813E2-A51D-4C38-8182-170BBBB153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4A2AB20E-8DE5-41A0-91F2-EAA0A100D38F}"/>
              </a:ext>
            </a:extLst>
          </p:cNvPr>
          <p:cNvSpPr>
            <a:spLocks noGrp="1"/>
          </p:cNvSpPr>
          <p:nvPr>
            <p:ph type="dt" sz="half" idx="10"/>
          </p:nvPr>
        </p:nvSpPr>
        <p:spPr/>
        <p:txBody>
          <a:bodyPr/>
          <a:lstStyle/>
          <a:p>
            <a:fld id="{5CCF4B68-3E2A-429F-B122-DFB81A4CA482}" type="datetimeFigureOut">
              <a:rPr lang="cs-CZ" smtClean="0"/>
              <a:t>26.02.2025</a:t>
            </a:fld>
            <a:endParaRPr lang="cs-CZ"/>
          </a:p>
        </p:txBody>
      </p:sp>
      <p:sp>
        <p:nvSpPr>
          <p:cNvPr id="5" name="Zástupný symbol pro zápatí 4">
            <a:extLst>
              <a:ext uri="{FF2B5EF4-FFF2-40B4-BE49-F238E27FC236}">
                <a16:creationId xmlns:a16="http://schemas.microsoft.com/office/drawing/2014/main" id="{ED151868-34F5-4792-B049-68ACCB1E9E6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C2C6371-0259-4922-B989-3A6F26397ED2}"/>
              </a:ext>
            </a:extLst>
          </p:cNvPr>
          <p:cNvSpPr>
            <a:spLocks noGrp="1"/>
          </p:cNvSpPr>
          <p:nvPr>
            <p:ph type="sldNum" sz="quarter" idx="12"/>
          </p:nvPr>
        </p:nvSpPr>
        <p:spPr/>
        <p:txBody>
          <a:bodyPr/>
          <a:lstStyle/>
          <a:p>
            <a:fld id="{ABE48399-948D-4C5F-8139-242C8B557618}" type="slidenum">
              <a:rPr lang="cs-CZ" smtClean="0"/>
              <a:t>‹#›</a:t>
            </a:fld>
            <a:endParaRPr lang="cs-CZ"/>
          </a:p>
        </p:txBody>
      </p:sp>
    </p:spTree>
    <p:extLst>
      <p:ext uri="{BB962C8B-B14F-4D97-AF65-F5344CB8AC3E}">
        <p14:creationId xmlns:p14="http://schemas.microsoft.com/office/powerpoint/2010/main" val="3094008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FAFC3C-8181-4FCE-A68D-996B4E8B08A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DBE4BCC6-54B6-497F-86F3-25B5612E8111}"/>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6E4888C-48D7-412F-A400-91ECCEBD2D02}"/>
              </a:ext>
            </a:extLst>
          </p:cNvPr>
          <p:cNvSpPr>
            <a:spLocks noGrp="1"/>
          </p:cNvSpPr>
          <p:nvPr>
            <p:ph type="dt" sz="half" idx="10"/>
          </p:nvPr>
        </p:nvSpPr>
        <p:spPr/>
        <p:txBody>
          <a:bodyPr/>
          <a:lstStyle/>
          <a:p>
            <a:fld id="{5CCF4B68-3E2A-429F-B122-DFB81A4CA482}" type="datetimeFigureOut">
              <a:rPr lang="cs-CZ" smtClean="0"/>
              <a:t>26.02.2025</a:t>
            </a:fld>
            <a:endParaRPr lang="cs-CZ"/>
          </a:p>
        </p:txBody>
      </p:sp>
      <p:sp>
        <p:nvSpPr>
          <p:cNvPr id="5" name="Zástupný symbol pro zápatí 4">
            <a:extLst>
              <a:ext uri="{FF2B5EF4-FFF2-40B4-BE49-F238E27FC236}">
                <a16:creationId xmlns:a16="http://schemas.microsoft.com/office/drawing/2014/main" id="{5D97CE10-60CC-4686-8AE1-F9CE2279734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4956058-624C-461F-AEC3-B9A8F99EC8C3}"/>
              </a:ext>
            </a:extLst>
          </p:cNvPr>
          <p:cNvSpPr>
            <a:spLocks noGrp="1"/>
          </p:cNvSpPr>
          <p:nvPr>
            <p:ph type="sldNum" sz="quarter" idx="12"/>
          </p:nvPr>
        </p:nvSpPr>
        <p:spPr/>
        <p:txBody>
          <a:bodyPr/>
          <a:lstStyle/>
          <a:p>
            <a:fld id="{ABE48399-948D-4C5F-8139-242C8B557618}" type="slidenum">
              <a:rPr lang="cs-CZ" smtClean="0"/>
              <a:t>‹#›</a:t>
            </a:fld>
            <a:endParaRPr lang="cs-CZ"/>
          </a:p>
        </p:txBody>
      </p:sp>
    </p:spTree>
    <p:extLst>
      <p:ext uri="{BB962C8B-B14F-4D97-AF65-F5344CB8AC3E}">
        <p14:creationId xmlns:p14="http://schemas.microsoft.com/office/powerpoint/2010/main" val="1975997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F00AE12-B90A-4B5B-B0A5-94DDA0FC163F}"/>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9216FCF-E93D-433D-B49B-BD3B4DAFE767}"/>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6878D41-0886-440B-AA24-3C935CB79D18}"/>
              </a:ext>
            </a:extLst>
          </p:cNvPr>
          <p:cNvSpPr>
            <a:spLocks noGrp="1"/>
          </p:cNvSpPr>
          <p:nvPr>
            <p:ph type="dt" sz="half" idx="10"/>
          </p:nvPr>
        </p:nvSpPr>
        <p:spPr/>
        <p:txBody>
          <a:bodyPr/>
          <a:lstStyle/>
          <a:p>
            <a:fld id="{5CCF4B68-3E2A-429F-B122-DFB81A4CA482}" type="datetimeFigureOut">
              <a:rPr lang="cs-CZ" smtClean="0"/>
              <a:t>26.02.2025</a:t>
            </a:fld>
            <a:endParaRPr lang="cs-CZ"/>
          </a:p>
        </p:txBody>
      </p:sp>
      <p:sp>
        <p:nvSpPr>
          <p:cNvPr id="5" name="Zástupný symbol pro zápatí 4">
            <a:extLst>
              <a:ext uri="{FF2B5EF4-FFF2-40B4-BE49-F238E27FC236}">
                <a16:creationId xmlns:a16="http://schemas.microsoft.com/office/drawing/2014/main" id="{E7984C04-6431-4941-B5CB-55443AB6450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2A60018-3906-41B3-8641-CCD7B3CA5A13}"/>
              </a:ext>
            </a:extLst>
          </p:cNvPr>
          <p:cNvSpPr>
            <a:spLocks noGrp="1"/>
          </p:cNvSpPr>
          <p:nvPr>
            <p:ph type="sldNum" sz="quarter" idx="12"/>
          </p:nvPr>
        </p:nvSpPr>
        <p:spPr/>
        <p:txBody>
          <a:bodyPr/>
          <a:lstStyle/>
          <a:p>
            <a:fld id="{ABE48399-948D-4C5F-8139-242C8B557618}" type="slidenum">
              <a:rPr lang="cs-CZ" smtClean="0"/>
              <a:t>‹#›</a:t>
            </a:fld>
            <a:endParaRPr lang="cs-CZ"/>
          </a:p>
        </p:txBody>
      </p:sp>
    </p:spTree>
    <p:extLst>
      <p:ext uri="{BB962C8B-B14F-4D97-AF65-F5344CB8AC3E}">
        <p14:creationId xmlns:p14="http://schemas.microsoft.com/office/powerpoint/2010/main" val="1269892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Nadpis, 2 obsahy a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F9C52D-9A7B-4C3B-A669-934C3E60D985}"/>
              </a:ext>
            </a:extLst>
          </p:cNvPr>
          <p:cNvSpPr>
            <a:spLocks noGrp="1"/>
          </p:cNvSpPr>
          <p:nvPr>
            <p:ph type="title"/>
          </p:nvPr>
        </p:nvSpPr>
        <p:spPr>
          <a:xfrm>
            <a:off x="609600" y="381000"/>
            <a:ext cx="10972800" cy="1371600"/>
          </a:xfrm>
        </p:spPr>
        <p:txBody>
          <a:bodyPr/>
          <a:lstStyle/>
          <a:p>
            <a:r>
              <a:rPr lang="cs-CZ"/>
              <a:t>Kliknutím lze upravit styl.</a:t>
            </a:r>
          </a:p>
        </p:txBody>
      </p:sp>
      <p:sp>
        <p:nvSpPr>
          <p:cNvPr id="3" name="Zástupný symbol pro obsah 2">
            <a:extLst>
              <a:ext uri="{FF2B5EF4-FFF2-40B4-BE49-F238E27FC236}">
                <a16:creationId xmlns:a16="http://schemas.microsoft.com/office/drawing/2014/main" id="{6F32EB23-9F3B-4223-9F38-FB7E766BE24E}"/>
              </a:ext>
            </a:extLst>
          </p:cNvPr>
          <p:cNvSpPr>
            <a:spLocks noGrp="1"/>
          </p:cNvSpPr>
          <p:nvPr>
            <p:ph sz="quarter" idx="1"/>
          </p:nvPr>
        </p:nvSpPr>
        <p:spPr>
          <a:xfrm>
            <a:off x="609600" y="1981200"/>
            <a:ext cx="5384800" cy="1981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97EF525A-20D8-4DB9-AC82-6AF10CC92173}"/>
              </a:ext>
            </a:extLst>
          </p:cNvPr>
          <p:cNvSpPr>
            <a:spLocks noGrp="1"/>
          </p:cNvSpPr>
          <p:nvPr>
            <p:ph sz="quarter" idx="2"/>
          </p:nvPr>
        </p:nvSpPr>
        <p:spPr>
          <a:xfrm>
            <a:off x="609600" y="4114800"/>
            <a:ext cx="5384800" cy="1981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7F5087EC-AE27-4E76-8B2B-18A6B3263A21}"/>
              </a:ext>
            </a:extLst>
          </p:cNvPr>
          <p:cNvSpPr>
            <a:spLocks noGrp="1"/>
          </p:cNvSpPr>
          <p:nvPr>
            <p:ph type="body" sz="half" idx="3"/>
          </p:nvPr>
        </p:nvSpPr>
        <p:spPr>
          <a:xfrm>
            <a:off x="6197600" y="1981200"/>
            <a:ext cx="5384800" cy="4114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a:extLst>
              <a:ext uri="{FF2B5EF4-FFF2-40B4-BE49-F238E27FC236}">
                <a16:creationId xmlns:a16="http://schemas.microsoft.com/office/drawing/2014/main" id="{4C71D47D-7122-4BEA-A9CE-DAEED23B1A3B}"/>
              </a:ext>
            </a:extLst>
          </p:cNvPr>
          <p:cNvSpPr>
            <a:spLocks noGrp="1"/>
          </p:cNvSpPr>
          <p:nvPr>
            <p:ph type="dt" sz="half" idx="10"/>
          </p:nvPr>
        </p:nvSpPr>
        <p:spPr>
          <a:xfrm>
            <a:off x="609600" y="6245225"/>
            <a:ext cx="2844800" cy="476250"/>
          </a:xfrm>
        </p:spPr>
        <p:txBody>
          <a:bodyPr/>
          <a:lstStyle>
            <a:lvl1pPr>
              <a:defRPr/>
            </a:lvl1pPr>
          </a:lstStyle>
          <a:p>
            <a:endParaRPr lang="cs-CZ" altLang="cs-CZ"/>
          </a:p>
        </p:txBody>
      </p:sp>
      <p:sp>
        <p:nvSpPr>
          <p:cNvPr id="7" name="Zástupný symbol pro zápatí 6">
            <a:extLst>
              <a:ext uri="{FF2B5EF4-FFF2-40B4-BE49-F238E27FC236}">
                <a16:creationId xmlns:a16="http://schemas.microsoft.com/office/drawing/2014/main" id="{5811684A-B3C4-441E-861D-F5D701F7E9ED}"/>
              </a:ext>
            </a:extLst>
          </p:cNvPr>
          <p:cNvSpPr>
            <a:spLocks noGrp="1"/>
          </p:cNvSpPr>
          <p:nvPr>
            <p:ph type="ftr" sz="quarter" idx="11"/>
          </p:nvPr>
        </p:nvSpPr>
        <p:spPr>
          <a:xfrm>
            <a:off x="4165600" y="6245225"/>
            <a:ext cx="3860800" cy="476250"/>
          </a:xfrm>
        </p:spPr>
        <p:txBody>
          <a:bodyPr/>
          <a:lstStyle>
            <a:lvl1pPr>
              <a:defRPr/>
            </a:lvl1pPr>
          </a:lstStyle>
          <a:p>
            <a:endParaRPr lang="cs-CZ" altLang="cs-CZ"/>
          </a:p>
        </p:txBody>
      </p:sp>
      <p:sp>
        <p:nvSpPr>
          <p:cNvPr id="8" name="Zástupný symbol pro číslo snímku 7">
            <a:extLst>
              <a:ext uri="{FF2B5EF4-FFF2-40B4-BE49-F238E27FC236}">
                <a16:creationId xmlns:a16="http://schemas.microsoft.com/office/drawing/2014/main" id="{51E6C49A-EFCA-44F3-A0B6-41BFBCACBADA}"/>
              </a:ext>
            </a:extLst>
          </p:cNvPr>
          <p:cNvSpPr>
            <a:spLocks noGrp="1"/>
          </p:cNvSpPr>
          <p:nvPr>
            <p:ph type="sldNum" sz="quarter" idx="12"/>
          </p:nvPr>
        </p:nvSpPr>
        <p:spPr>
          <a:xfrm>
            <a:off x="8737600" y="6245225"/>
            <a:ext cx="2844800" cy="476250"/>
          </a:xfrm>
        </p:spPr>
        <p:txBody>
          <a:bodyPr/>
          <a:lstStyle>
            <a:lvl1pPr>
              <a:defRPr/>
            </a:lvl1pPr>
          </a:lstStyle>
          <a:p>
            <a:fld id="{D6852176-13BF-4168-9EA2-A3718E6A5CA5}" type="slidenum">
              <a:rPr lang="cs-CZ" altLang="cs-CZ"/>
              <a:pPr/>
              <a:t>‹#›</a:t>
            </a:fld>
            <a:endParaRPr lang="cs-CZ" altLang="cs-CZ"/>
          </a:p>
        </p:txBody>
      </p:sp>
    </p:spTree>
    <p:extLst>
      <p:ext uri="{BB962C8B-B14F-4D97-AF65-F5344CB8AC3E}">
        <p14:creationId xmlns:p14="http://schemas.microsoft.com/office/powerpoint/2010/main" val="2403384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A0200F-D4A9-44C6-B583-FB20C4B07EC0}"/>
              </a:ext>
            </a:extLst>
          </p:cNvPr>
          <p:cNvSpPr>
            <a:spLocks noGrp="1"/>
          </p:cNvSpPr>
          <p:nvPr>
            <p:ph type="title"/>
          </p:nvPr>
        </p:nvSpPr>
        <p:spPr>
          <a:xfrm>
            <a:off x="609600" y="381000"/>
            <a:ext cx="10972800" cy="1371600"/>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785D807C-3084-419A-9FF7-0970908286B4}"/>
              </a:ext>
            </a:extLst>
          </p:cNvPr>
          <p:cNvSpPr>
            <a:spLocks noGrp="1"/>
          </p:cNvSpPr>
          <p:nvPr>
            <p:ph type="body" sz="half" idx="1"/>
          </p:nvPr>
        </p:nvSpPr>
        <p:spPr>
          <a:xfrm>
            <a:off x="609600" y="1981200"/>
            <a:ext cx="5384800" cy="4114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31F17060-D1E1-4706-8559-E6119E6EE2A1}"/>
              </a:ext>
            </a:extLst>
          </p:cNvPr>
          <p:cNvSpPr>
            <a:spLocks noGrp="1"/>
          </p:cNvSpPr>
          <p:nvPr>
            <p:ph sz="half" idx="2"/>
          </p:nvPr>
        </p:nvSpPr>
        <p:spPr>
          <a:xfrm>
            <a:off x="6197600" y="1981200"/>
            <a:ext cx="5384800" cy="4114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6B097907-CA6D-4453-B3A4-1625FCC92ED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759F531D-223D-4087-9B3D-2C1B4506040E}"/>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610A1122-F531-4F0B-B4B3-7DA41A2C7EF1}"/>
              </a:ext>
            </a:extLst>
          </p:cNvPr>
          <p:cNvSpPr>
            <a:spLocks noGrp="1" noChangeArrowheads="1"/>
          </p:cNvSpPr>
          <p:nvPr>
            <p:ph type="sldNum" sz="quarter" idx="12"/>
          </p:nvPr>
        </p:nvSpPr>
        <p:spPr>
          <a:ln/>
        </p:spPr>
        <p:txBody>
          <a:bodyPr/>
          <a:lstStyle>
            <a:lvl1pPr>
              <a:defRPr/>
            </a:lvl1pPr>
          </a:lstStyle>
          <a:p>
            <a:pPr>
              <a:defRPr/>
            </a:pPr>
            <a:fld id="{AC42FC44-61CE-4216-A45A-2F3752F61A2A}" type="slidenum">
              <a:rPr lang="cs-CZ" altLang="cs-CZ"/>
              <a:pPr>
                <a:defRPr/>
              </a:pPr>
              <a:t>‹#›</a:t>
            </a:fld>
            <a:endParaRPr lang="cs-CZ" altLang="cs-CZ"/>
          </a:p>
        </p:txBody>
      </p:sp>
    </p:spTree>
    <p:extLst>
      <p:ext uri="{BB962C8B-B14F-4D97-AF65-F5344CB8AC3E}">
        <p14:creationId xmlns:p14="http://schemas.microsoft.com/office/powerpoint/2010/main" val="186171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F8F29E-542B-49EC-B23B-5BED0CAA5785}"/>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1D06D148-4761-4B11-BF6D-64F155C06DBE}"/>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517D22D-4E91-41E1-8033-29DDBF7E85E9}"/>
              </a:ext>
            </a:extLst>
          </p:cNvPr>
          <p:cNvSpPr>
            <a:spLocks noGrp="1"/>
          </p:cNvSpPr>
          <p:nvPr>
            <p:ph type="dt" sz="half" idx="10"/>
          </p:nvPr>
        </p:nvSpPr>
        <p:spPr/>
        <p:txBody>
          <a:bodyPr/>
          <a:lstStyle/>
          <a:p>
            <a:fld id="{5CCF4B68-3E2A-429F-B122-DFB81A4CA482}" type="datetimeFigureOut">
              <a:rPr lang="cs-CZ" smtClean="0"/>
              <a:t>26.02.2025</a:t>
            </a:fld>
            <a:endParaRPr lang="cs-CZ"/>
          </a:p>
        </p:txBody>
      </p:sp>
      <p:sp>
        <p:nvSpPr>
          <p:cNvPr id="5" name="Zástupný symbol pro zápatí 4">
            <a:extLst>
              <a:ext uri="{FF2B5EF4-FFF2-40B4-BE49-F238E27FC236}">
                <a16:creationId xmlns:a16="http://schemas.microsoft.com/office/drawing/2014/main" id="{F505D7EA-F1F0-4292-B2C2-E343C1594A8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0B0A601-262D-49F1-8563-0263042519E2}"/>
              </a:ext>
            </a:extLst>
          </p:cNvPr>
          <p:cNvSpPr>
            <a:spLocks noGrp="1"/>
          </p:cNvSpPr>
          <p:nvPr>
            <p:ph type="sldNum" sz="quarter" idx="12"/>
          </p:nvPr>
        </p:nvSpPr>
        <p:spPr/>
        <p:txBody>
          <a:bodyPr/>
          <a:lstStyle/>
          <a:p>
            <a:fld id="{ABE48399-948D-4C5F-8139-242C8B557618}" type="slidenum">
              <a:rPr lang="cs-CZ" smtClean="0"/>
              <a:t>‹#›</a:t>
            </a:fld>
            <a:endParaRPr lang="cs-CZ"/>
          </a:p>
        </p:txBody>
      </p:sp>
    </p:spTree>
    <p:extLst>
      <p:ext uri="{BB962C8B-B14F-4D97-AF65-F5344CB8AC3E}">
        <p14:creationId xmlns:p14="http://schemas.microsoft.com/office/powerpoint/2010/main" val="235838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2A743F-2703-45C9-8561-7EC6426473A1}"/>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64CB4E28-2FAF-48A8-B7B5-F406773D5A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7680E891-F73E-414A-9032-C4DE14C24AD1}"/>
              </a:ext>
            </a:extLst>
          </p:cNvPr>
          <p:cNvSpPr>
            <a:spLocks noGrp="1"/>
          </p:cNvSpPr>
          <p:nvPr>
            <p:ph type="dt" sz="half" idx="10"/>
          </p:nvPr>
        </p:nvSpPr>
        <p:spPr/>
        <p:txBody>
          <a:bodyPr/>
          <a:lstStyle/>
          <a:p>
            <a:fld id="{5CCF4B68-3E2A-429F-B122-DFB81A4CA482}" type="datetimeFigureOut">
              <a:rPr lang="cs-CZ" smtClean="0"/>
              <a:t>26.02.2025</a:t>
            </a:fld>
            <a:endParaRPr lang="cs-CZ"/>
          </a:p>
        </p:txBody>
      </p:sp>
      <p:sp>
        <p:nvSpPr>
          <p:cNvPr id="5" name="Zástupný symbol pro zápatí 4">
            <a:extLst>
              <a:ext uri="{FF2B5EF4-FFF2-40B4-BE49-F238E27FC236}">
                <a16:creationId xmlns:a16="http://schemas.microsoft.com/office/drawing/2014/main" id="{35757580-3C98-4ABB-BB67-5A5A273E588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F6A1467-92F1-49BE-9275-5B3AD55EDE9E}"/>
              </a:ext>
            </a:extLst>
          </p:cNvPr>
          <p:cNvSpPr>
            <a:spLocks noGrp="1"/>
          </p:cNvSpPr>
          <p:nvPr>
            <p:ph type="sldNum" sz="quarter" idx="12"/>
          </p:nvPr>
        </p:nvSpPr>
        <p:spPr/>
        <p:txBody>
          <a:bodyPr/>
          <a:lstStyle/>
          <a:p>
            <a:fld id="{ABE48399-948D-4C5F-8139-242C8B557618}" type="slidenum">
              <a:rPr lang="cs-CZ" smtClean="0"/>
              <a:t>‹#›</a:t>
            </a:fld>
            <a:endParaRPr lang="cs-CZ"/>
          </a:p>
        </p:txBody>
      </p:sp>
    </p:spTree>
    <p:extLst>
      <p:ext uri="{BB962C8B-B14F-4D97-AF65-F5344CB8AC3E}">
        <p14:creationId xmlns:p14="http://schemas.microsoft.com/office/powerpoint/2010/main" val="3719791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842593-CAAD-448B-83D4-948A8BBCE96A}"/>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48EFDA33-BB95-40E1-B61E-946BFBD2E597}"/>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1D0F41F0-18F0-4829-9983-03957B12141C}"/>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09919DBE-8778-48E5-85DA-2E5E48C66ED8}"/>
              </a:ext>
            </a:extLst>
          </p:cNvPr>
          <p:cNvSpPr>
            <a:spLocks noGrp="1"/>
          </p:cNvSpPr>
          <p:nvPr>
            <p:ph type="dt" sz="half" idx="10"/>
          </p:nvPr>
        </p:nvSpPr>
        <p:spPr/>
        <p:txBody>
          <a:bodyPr/>
          <a:lstStyle/>
          <a:p>
            <a:fld id="{5CCF4B68-3E2A-429F-B122-DFB81A4CA482}" type="datetimeFigureOut">
              <a:rPr lang="cs-CZ" smtClean="0"/>
              <a:t>26.02.2025</a:t>
            </a:fld>
            <a:endParaRPr lang="cs-CZ"/>
          </a:p>
        </p:txBody>
      </p:sp>
      <p:sp>
        <p:nvSpPr>
          <p:cNvPr id="6" name="Zástupný symbol pro zápatí 5">
            <a:extLst>
              <a:ext uri="{FF2B5EF4-FFF2-40B4-BE49-F238E27FC236}">
                <a16:creationId xmlns:a16="http://schemas.microsoft.com/office/drawing/2014/main" id="{FA1C47E5-9D9A-4458-9C57-239DE86D6FF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40BC25B-892A-43AD-86B1-1B399326D666}"/>
              </a:ext>
            </a:extLst>
          </p:cNvPr>
          <p:cNvSpPr>
            <a:spLocks noGrp="1"/>
          </p:cNvSpPr>
          <p:nvPr>
            <p:ph type="sldNum" sz="quarter" idx="12"/>
          </p:nvPr>
        </p:nvSpPr>
        <p:spPr/>
        <p:txBody>
          <a:bodyPr/>
          <a:lstStyle/>
          <a:p>
            <a:fld id="{ABE48399-948D-4C5F-8139-242C8B557618}" type="slidenum">
              <a:rPr lang="cs-CZ" smtClean="0"/>
              <a:t>‹#›</a:t>
            </a:fld>
            <a:endParaRPr lang="cs-CZ"/>
          </a:p>
        </p:txBody>
      </p:sp>
    </p:spTree>
    <p:extLst>
      <p:ext uri="{BB962C8B-B14F-4D97-AF65-F5344CB8AC3E}">
        <p14:creationId xmlns:p14="http://schemas.microsoft.com/office/powerpoint/2010/main" val="92334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04F24C-202C-4495-969B-7607DB1ABCF8}"/>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9BE61131-6EE3-4C04-8E04-920A81EB98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C6E5715D-ACC4-4A84-B911-0E0ED99A7EA8}"/>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5D774C6D-D5E1-42F3-A0B2-74169E8284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4E5D1855-266E-4608-A39F-1780F1A73482}"/>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FBCEE017-520E-41C8-8FE9-931D69BFB7F1}"/>
              </a:ext>
            </a:extLst>
          </p:cNvPr>
          <p:cNvSpPr>
            <a:spLocks noGrp="1"/>
          </p:cNvSpPr>
          <p:nvPr>
            <p:ph type="dt" sz="half" idx="10"/>
          </p:nvPr>
        </p:nvSpPr>
        <p:spPr/>
        <p:txBody>
          <a:bodyPr/>
          <a:lstStyle/>
          <a:p>
            <a:fld id="{5CCF4B68-3E2A-429F-B122-DFB81A4CA482}" type="datetimeFigureOut">
              <a:rPr lang="cs-CZ" smtClean="0"/>
              <a:t>26.02.2025</a:t>
            </a:fld>
            <a:endParaRPr lang="cs-CZ"/>
          </a:p>
        </p:txBody>
      </p:sp>
      <p:sp>
        <p:nvSpPr>
          <p:cNvPr id="8" name="Zástupný symbol pro zápatí 7">
            <a:extLst>
              <a:ext uri="{FF2B5EF4-FFF2-40B4-BE49-F238E27FC236}">
                <a16:creationId xmlns:a16="http://schemas.microsoft.com/office/drawing/2014/main" id="{AC19489D-202A-4AF6-A133-CA0E1173B7B9}"/>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8EE8E9CB-5CE7-4EA6-B3A4-B2A7143DD0B1}"/>
              </a:ext>
            </a:extLst>
          </p:cNvPr>
          <p:cNvSpPr>
            <a:spLocks noGrp="1"/>
          </p:cNvSpPr>
          <p:nvPr>
            <p:ph type="sldNum" sz="quarter" idx="12"/>
          </p:nvPr>
        </p:nvSpPr>
        <p:spPr/>
        <p:txBody>
          <a:bodyPr/>
          <a:lstStyle/>
          <a:p>
            <a:fld id="{ABE48399-948D-4C5F-8139-242C8B557618}" type="slidenum">
              <a:rPr lang="cs-CZ" smtClean="0"/>
              <a:t>‹#›</a:t>
            </a:fld>
            <a:endParaRPr lang="cs-CZ"/>
          </a:p>
        </p:txBody>
      </p:sp>
    </p:spTree>
    <p:extLst>
      <p:ext uri="{BB962C8B-B14F-4D97-AF65-F5344CB8AC3E}">
        <p14:creationId xmlns:p14="http://schemas.microsoft.com/office/powerpoint/2010/main" val="413298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3C6D02-C437-4CC6-B82B-F14B513D4083}"/>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97713AF6-F178-4C93-B449-2FF33AF5A8B7}"/>
              </a:ext>
            </a:extLst>
          </p:cNvPr>
          <p:cNvSpPr>
            <a:spLocks noGrp="1"/>
          </p:cNvSpPr>
          <p:nvPr>
            <p:ph type="dt" sz="half" idx="10"/>
          </p:nvPr>
        </p:nvSpPr>
        <p:spPr/>
        <p:txBody>
          <a:bodyPr/>
          <a:lstStyle/>
          <a:p>
            <a:fld id="{5CCF4B68-3E2A-429F-B122-DFB81A4CA482}" type="datetimeFigureOut">
              <a:rPr lang="cs-CZ" smtClean="0"/>
              <a:t>26.02.2025</a:t>
            </a:fld>
            <a:endParaRPr lang="cs-CZ"/>
          </a:p>
        </p:txBody>
      </p:sp>
      <p:sp>
        <p:nvSpPr>
          <p:cNvPr id="4" name="Zástupný symbol pro zápatí 3">
            <a:extLst>
              <a:ext uri="{FF2B5EF4-FFF2-40B4-BE49-F238E27FC236}">
                <a16:creationId xmlns:a16="http://schemas.microsoft.com/office/drawing/2014/main" id="{632C425D-97D3-4BF2-806B-6CF93FA264F2}"/>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F493FD0D-2815-4785-87CA-ED634DCB9E12}"/>
              </a:ext>
            </a:extLst>
          </p:cNvPr>
          <p:cNvSpPr>
            <a:spLocks noGrp="1"/>
          </p:cNvSpPr>
          <p:nvPr>
            <p:ph type="sldNum" sz="quarter" idx="12"/>
          </p:nvPr>
        </p:nvSpPr>
        <p:spPr/>
        <p:txBody>
          <a:bodyPr/>
          <a:lstStyle/>
          <a:p>
            <a:fld id="{ABE48399-948D-4C5F-8139-242C8B557618}" type="slidenum">
              <a:rPr lang="cs-CZ" smtClean="0"/>
              <a:t>‹#›</a:t>
            </a:fld>
            <a:endParaRPr lang="cs-CZ"/>
          </a:p>
        </p:txBody>
      </p:sp>
    </p:spTree>
    <p:extLst>
      <p:ext uri="{BB962C8B-B14F-4D97-AF65-F5344CB8AC3E}">
        <p14:creationId xmlns:p14="http://schemas.microsoft.com/office/powerpoint/2010/main" val="3287672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9D989B9-2DEE-469E-8557-B5176F7081A1}"/>
              </a:ext>
            </a:extLst>
          </p:cNvPr>
          <p:cNvSpPr>
            <a:spLocks noGrp="1"/>
          </p:cNvSpPr>
          <p:nvPr>
            <p:ph type="dt" sz="half" idx="10"/>
          </p:nvPr>
        </p:nvSpPr>
        <p:spPr/>
        <p:txBody>
          <a:bodyPr/>
          <a:lstStyle/>
          <a:p>
            <a:fld id="{5CCF4B68-3E2A-429F-B122-DFB81A4CA482}" type="datetimeFigureOut">
              <a:rPr lang="cs-CZ" smtClean="0"/>
              <a:t>26.02.2025</a:t>
            </a:fld>
            <a:endParaRPr lang="cs-CZ"/>
          </a:p>
        </p:txBody>
      </p:sp>
      <p:sp>
        <p:nvSpPr>
          <p:cNvPr id="3" name="Zástupný symbol pro zápatí 2">
            <a:extLst>
              <a:ext uri="{FF2B5EF4-FFF2-40B4-BE49-F238E27FC236}">
                <a16:creationId xmlns:a16="http://schemas.microsoft.com/office/drawing/2014/main" id="{EAADF6FA-ECB1-4FB0-9D40-182BC111CA94}"/>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A8847B39-03CC-4AF1-9762-6FB0ABE99E03}"/>
              </a:ext>
            </a:extLst>
          </p:cNvPr>
          <p:cNvSpPr>
            <a:spLocks noGrp="1"/>
          </p:cNvSpPr>
          <p:nvPr>
            <p:ph type="sldNum" sz="quarter" idx="12"/>
          </p:nvPr>
        </p:nvSpPr>
        <p:spPr/>
        <p:txBody>
          <a:bodyPr/>
          <a:lstStyle/>
          <a:p>
            <a:fld id="{ABE48399-948D-4C5F-8139-242C8B557618}" type="slidenum">
              <a:rPr lang="cs-CZ" smtClean="0"/>
              <a:t>‹#›</a:t>
            </a:fld>
            <a:endParaRPr lang="cs-CZ"/>
          </a:p>
        </p:txBody>
      </p:sp>
    </p:spTree>
    <p:extLst>
      <p:ext uri="{BB962C8B-B14F-4D97-AF65-F5344CB8AC3E}">
        <p14:creationId xmlns:p14="http://schemas.microsoft.com/office/powerpoint/2010/main" val="417058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E996A8-1869-48B4-B8CF-02F29E89FAF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46353AEE-A20B-4B27-AA85-6A60D49D8A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7C0D3A45-8CEC-46AE-B766-D11882B24B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84B3FA7F-F1ED-406B-BAD8-9C5C53EC3DD9}"/>
              </a:ext>
            </a:extLst>
          </p:cNvPr>
          <p:cNvSpPr>
            <a:spLocks noGrp="1"/>
          </p:cNvSpPr>
          <p:nvPr>
            <p:ph type="dt" sz="half" idx="10"/>
          </p:nvPr>
        </p:nvSpPr>
        <p:spPr/>
        <p:txBody>
          <a:bodyPr/>
          <a:lstStyle/>
          <a:p>
            <a:fld id="{5CCF4B68-3E2A-429F-B122-DFB81A4CA482}" type="datetimeFigureOut">
              <a:rPr lang="cs-CZ" smtClean="0"/>
              <a:t>26.02.2025</a:t>
            </a:fld>
            <a:endParaRPr lang="cs-CZ"/>
          </a:p>
        </p:txBody>
      </p:sp>
      <p:sp>
        <p:nvSpPr>
          <p:cNvPr id="6" name="Zástupný symbol pro zápatí 5">
            <a:extLst>
              <a:ext uri="{FF2B5EF4-FFF2-40B4-BE49-F238E27FC236}">
                <a16:creationId xmlns:a16="http://schemas.microsoft.com/office/drawing/2014/main" id="{1D3DBF8A-8010-4704-AF3B-948433F63E4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C4D66FE-5690-4CF8-A6AC-1EC821D7F540}"/>
              </a:ext>
            </a:extLst>
          </p:cNvPr>
          <p:cNvSpPr>
            <a:spLocks noGrp="1"/>
          </p:cNvSpPr>
          <p:nvPr>
            <p:ph type="sldNum" sz="quarter" idx="12"/>
          </p:nvPr>
        </p:nvSpPr>
        <p:spPr/>
        <p:txBody>
          <a:bodyPr/>
          <a:lstStyle/>
          <a:p>
            <a:fld id="{ABE48399-948D-4C5F-8139-242C8B557618}" type="slidenum">
              <a:rPr lang="cs-CZ" smtClean="0"/>
              <a:t>‹#›</a:t>
            </a:fld>
            <a:endParaRPr lang="cs-CZ"/>
          </a:p>
        </p:txBody>
      </p:sp>
    </p:spTree>
    <p:extLst>
      <p:ext uri="{BB962C8B-B14F-4D97-AF65-F5344CB8AC3E}">
        <p14:creationId xmlns:p14="http://schemas.microsoft.com/office/powerpoint/2010/main" val="2260754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31288C-29AA-4F50-821B-A3E28AE5420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1CBE679-73A6-4A4C-9781-CCBFEB4AE2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D3801774-DE5E-416F-814B-965A5D962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530B7DE9-C3D1-40E0-B3E6-2D2A4C8959E6}"/>
              </a:ext>
            </a:extLst>
          </p:cNvPr>
          <p:cNvSpPr>
            <a:spLocks noGrp="1"/>
          </p:cNvSpPr>
          <p:nvPr>
            <p:ph type="dt" sz="half" idx="10"/>
          </p:nvPr>
        </p:nvSpPr>
        <p:spPr/>
        <p:txBody>
          <a:bodyPr/>
          <a:lstStyle/>
          <a:p>
            <a:fld id="{5CCF4B68-3E2A-429F-B122-DFB81A4CA482}" type="datetimeFigureOut">
              <a:rPr lang="cs-CZ" smtClean="0"/>
              <a:t>26.02.2025</a:t>
            </a:fld>
            <a:endParaRPr lang="cs-CZ"/>
          </a:p>
        </p:txBody>
      </p:sp>
      <p:sp>
        <p:nvSpPr>
          <p:cNvPr id="6" name="Zástupný symbol pro zápatí 5">
            <a:extLst>
              <a:ext uri="{FF2B5EF4-FFF2-40B4-BE49-F238E27FC236}">
                <a16:creationId xmlns:a16="http://schemas.microsoft.com/office/drawing/2014/main" id="{AF1E1D85-6C97-4F67-A4D6-2595DAFFBCA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C74F59F-FF6E-4853-B7A4-EDB4D7FA547F}"/>
              </a:ext>
            </a:extLst>
          </p:cNvPr>
          <p:cNvSpPr>
            <a:spLocks noGrp="1"/>
          </p:cNvSpPr>
          <p:nvPr>
            <p:ph type="sldNum" sz="quarter" idx="12"/>
          </p:nvPr>
        </p:nvSpPr>
        <p:spPr/>
        <p:txBody>
          <a:bodyPr/>
          <a:lstStyle/>
          <a:p>
            <a:fld id="{ABE48399-948D-4C5F-8139-242C8B557618}" type="slidenum">
              <a:rPr lang="cs-CZ" smtClean="0"/>
              <a:t>‹#›</a:t>
            </a:fld>
            <a:endParaRPr lang="cs-CZ"/>
          </a:p>
        </p:txBody>
      </p:sp>
    </p:spTree>
    <p:extLst>
      <p:ext uri="{BB962C8B-B14F-4D97-AF65-F5344CB8AC3E}">
        <p14:creationId xmlns:p14="http://schemas.microsoft.com/office/powerpoint/2010/main" val="1905772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209A7E08-A9E5-42A5-9752-11C8C0EA68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9F012EBD-490C-420A-A0A1-467C074DD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C4A5267-F464-4D24-A30C-DA6BE51F1D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4B68-3E2A-429F-B122-DFB81A4CA482}" type="datetimeFigureOut">
              <a:rPr lang="cs-CZ" smtClean="0"/>
              <a:t>26.02.2025</a:t>
            </a:fld>
            <a:endParaRPr lang="cs-CZ"/>
          </a:p>
        </p:txBody>
      </p:sp>
      <p:sp>
        <p:nvSpPr>
          <p:cNvPr id="5" name="Zástupný symbol pro zápatí 4">
            <a:extLst>
              <a:ext uri="{FF2B5EF4-FFF2-40B4-BE49-F238E27FC236}">
                <a16:creationId xmlns:a16="http://schemas.microsoft.com/office/drawing/2014/main" id="{9211DC15-F013-42A2-AD35-FD3DC7C574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993F2417-1F99-41AE-84E7-FE3963D1B3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48399-948D-4C5F-8139-242C8B557618}" type="slidenum">
              <a:rPr lang="cs-CZ" smtClean="0"/>
              <a:t>‹#›</a:t>
            </a:fld>
            <a:endParaRPr lang="cs-CZ"/>
          </a:p>
        </p:txBody>
      </p:sp>
    </p:spTree>
    <p:extLst>
      <p:ext uri="{BB962C8B-B14F-4D97-AF65-F5344CB8AC3E}">
        <p14:creationId xmlns:p14="http://schemas.microsoft.com/office/powerpoint/2010/main" val="2179678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6.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AD9B2F-F940-472E-A294-29725759C8A0}"/>
              </a:ext>
            </a:extLst>
          </p:cNvPr>
          <p:cNvSpPr>
            <a:spLocks noGrp="1"/>
          </p:cNvSpPr>
          <p:nvPr>
            <p:ph type="ctrTitle"/>
          </p:nvPr>
        </p:nvSpPr>
        <p:spPr>
          <a:xfrm>
            <a:off x="1524000" y="1122363"/>
            <a:ext cx="9144000" cy="1922987"/>
          </a:xfrm>
        </p:spPr>
        <p:txBody>
          <a:bodyPr>
            <a:normAutofit/>
          </a:bodyPr>
          <a:lstStyle/>
          <a:p>
            <a:r>
              <a:rPr lang="cs-CZ" sz="3600" b="1" dirty="0">
                <a:solidFill>
                  <a:srgbClr val="C00000"/>
                </a:solidFill>
                <a:latin typeface="Arial" panose="020B0604020202020204" pitchFamily="34" charset="0"/>
                <a:cs typeface="Arial" panose="020B0604020202020204" pitchFamily="34" charset="0"/>
              </a:rPr>
              <a:t>Čím se měří ionizující záření</a:t>
            </a:r>
          </a:p>
        </p:txBody>
      </p:sp>
      <p:sp>
        <p:nvSpPr>
          <p:cNvPr id="3" name="Podnadpis 2">
            <a:extLst>
              <a:ext uri="{FF2B5EF4-FFF2-40B4-BE49-F238E27FC236}">
                <a16:creationId xmlns:a16="http://schemas.microsoft.com/office/drawing/2014/main" id="{C7F08506-1FF3-4BEE-A9F0-C38640F23787}"/>
              </a:ext>
            </a:extLst>
          </p:cNvPr>
          <p:cNvSpPr>
            <a:spLocks noGrp="1"/>
          </p:cNvSpPr>
          <p:nvPr>
            <p:ph type="subTitle" idx="1"/>
          </p:nvPr>
        </p:nvSpPr>
        <p:spPr/>
        <p:txBody>
          <a:bodyPr/>
          <a:lstStyle/>
          <a:p>
            <a:r>
              <a:rPr lang="cs-CZ" b="1" dirty="0">
                <a:solidFill>
                  <a:srgbClr val="002060"/>
                </a:solidFill>
                <a:latin typeface="Arial" panose="020B0604020202020204" pitchFamily="34" charset="0"/>
                <a:cs typeface="Arial" panose="020B0604020202020204" pitchFamily="34" charset="0"/>
              </a:rPr>
              <a:t>Ladislav Musílek</a:t>
            </a:r>
          </a:p>
          <a:p>
            <a:r>
              <a:rPr lang="cs-CZ" sz="2000" dirty="0">
                <a:solidFill>
                  <a:srgbClr val="002060"/>
                </a:solidFill>
                <a:latin typeface="Arial" panose="020B0604020202020204" pitchFamily="34" charset="0"/>
                <a:cs typeface="Arial" panose="020B0604020202020204" pitchFamily="34" charset="0"/>
              </a:rPr>
              <a:t>Katedra dozimetrie a aplikace ionizujícího záření FJFI ČVUT</a:t>
            </a:r>
          </a:p>
          <a:p>
            <a:r>
              <a:rPr lang="cs-CZ" sz="2000" dirty="0">
                <a:solidFill>
                  <a:srgbClr val="002060"/>
                </a:solidFill>
                <a:latin typeface="Arial" panose="020B0604020202020204" pitchFamily="34" charset="0"/>
                <a:cs typeface="Arial" panose="020B0604020202020204" pitchFamily="34" charset="0"/>
              </a:rPr>
              <a:t>musilek@fjfi.cvut.cz</a:t>
            </a:r>
          </a:p>
        </p:txBody>
      </p:sp>
    </p:spTree>
    <p:extLst>
      <p:ext uri="{BB962C8B-B14F-4D97-AF65-F5344CB8AC3E}">
        <p14:creationId xmlns:p14="http://schemas.microsoft.com/office/powerpoint/2010/main" val="401462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FBFB302-82CE-404A-A220-879D8E9890EB}"/>
              </a:ext>
            </a:extLst>
          </p:cNvPr>
          <p:cNvSpPr>
            <a:spLocks noGrp="1" noChangeArrowheads="1"/>
          </p:cNvSpPr>
          <p:nvPr>
            <p:ph type="title"/>
          </p:nvPr>
        </p:nvSpPr>
        <p:spPr>
          <a:xfrm>
            <a:off x="1992313" y="0"/>
            <a:ext cx="8229600" cy="95250"/>
          </a:xfrm>
        </p:spPr>
        <p:txBody>
          <a:bodyPr>
            <a:normAutofit fontScale="90000"/>
          </a:bodyPr>
          <a:lstStyle/>
          <a:p>
            <a:r>
              <a:rPr lang="cs-CZ" altLang="cs-CZ" sz="4000" dirty="0"/>
              <a:t> </a:t>
            </a:r>
          </a:p>
        </p:txBody>
      </p:sp>
      <p:sp>
        <p:nvSpPr>
          <p:cNvPr id="15363" name="Rectangle 3">
            <a:extLst>
              <a:ext uri="{FF2B5EF4-FFF2-40B4-BE49-F238E27FC236}">
                <a16:creationId xmlns:a16="http://schemas.microsoft.com/office/drawing/2014/main" id="{5D3DB438-3C69-44C2-8816-ED113043AC03}"/>
              </a:ext>
            </a:extLst>
          </p:cNvPr>
          <p:cNvSpPr>
            <a:spLocks noGrp="1" noChangeArrowheads="1"/>
          </p:cNvSpPr>
          <p:nvPr>
            <p:ph type="body" idx="1"/>
          </p:nvPr>
        </p:nvSpPr>
        <p:spPr>
          <a:xfrm>
            <a:off x="604299" y="465746"/>
            <a:ext cx="11044362" cy="6030470"/>
          </a:xfrm>
        </p:spPr>
        <p:txBody>
          <a:bodyPr>
            <a:normAutofit/>
          </a:bodyPr>
          <a:lstStyle/>
          <a:p>
            <a:pPr marL="0">
              <a:lnSpc>
                <a:spcPct val="80000"/>
              </a:lnSpc>
              <a:buFont typeface="Wingdings" panose="05000000000000000000" pitchFamily="2" charset="2"/>
              <a:buNone/>
            </a:pPr>
            <a:r>
              <a:rPr lang="cs-CZ" altLang="cs-CZ" sz="2000" b="1" dirty="0">
                <a:solidFill>
                  <a:srgbClr val="C00000"/>
                </a:solidFill>
                <a:latin typeface="Arial" panose="020B0604020202020204" pitchFamily="34" charset="0"/>
              </a:rPr>
              <a:t>Mrtvá doba detektoru: </a:t>
            </a:r>
            <a:r>
              <a:rPr lang="cs-CZ" altLang="cs-CZ" sz="2000" dirty="0">
                <a:solidFill>
                  <a:srgbClr val="002060"/>
                </a:solidFill>
                <a:latin typeface="Arial" panose="020B0604020202020204" pitchFamily="34" charset="0"/>
              </a:rPr>
              <a:t>Časový interval od detekce jedné částice, po kterou detektor není schopen detekovat další částice </a:t>
            </a:r>
            <a:r>
              <a:rPr lang="cs-CZ" altLang="cs-CZ" sz="2000" dirty="0">
                <a:solidFill>
                  <a:srgbClr val="002060"/>
                </a:solidFill>
                <a:latin typeface="Arial" panose="020B0604020202020204" pitchFamily="34" charset="0"/>
                <a:sym typeface="Symbol" panose="05050102010706020507" pitchFamily="18" charset="2"/>
              </a:rPr>
              <a:t></a:t>
            </a:r>
            <a:r>
              <a:rPr lang="cs-CZ" altLang="cs-CZ" sz="2000" dirty="0">
                <a:solidFill>
                  <a:srgbClr val="002060"/>
                </a:solidFill>
                <a:latin typeface="Arial" panose="020B0604020202020204" pitchFamily="34" charset="0"/>
              </a:rPr>
              <a:t> nejsou detekovány všechny interagující částice. Ztráta roste s četností částic měřeného záření. Místo skutečné střední (teoretické) četnosti impulsů N [s</a:t>
            </a:r>
            <a:r>
              <a:rPr lang="cs-CZ" altLang="cs-CZ" sz="2000" baseline="30000" dirty="0">
                <a:solidFill>
                  <a:srgbClr val="002060"/>
                </a:solidFill>
                <a:latin typeface="Arial" panose="020B0604020202020204" pitchFamily="34" charset="0"/>
              </a:rPr>
              <a:t>-1</a:t>
            </a:r>
            <a:r>
              <a:rPr lang="cs-CZ" altLang="cs-CZ" sz="2000" dirty="0">
                <a:solidFill>
                  <a:srgbClr val="002060"/>
                </a:solidFill>
                <a:latin typeface="Arial" panose="020B0604020202020204" pitchFamily="34" charset="0"/>
              </a:rPr>
              <a:t>] od částic dopadajících na detektor se naměří četnost impulsů n </a:t>
            </a:r>
            <a:r>
              <a:rPr lang="en-US" altLang="cs-CZ" sz="2000" dirty="0">
                <a:solidFill>
                  <a:srgbClr val="002060"/>
                </a:solidFill>
                <a:latin typeface="Arial" panose="020B0604020202020204" pitchFamily="34" charset="0"/>
              </a:rPr>
              <a:t>&lt;</a:t>
            </a:r>
            <a:r>
              <a:rPr lang="cs-CZ" altLang="cs-CZ" sz="2000" dirty="0">
                <a:solidFill>
                  <a:srgbClr val="002060"/>
                </a:solidFill>
                <a:latin typeface="Arial" panose="020B0604020202020204" pitchFamily="34" charset="0"/>
              </a:rPr>
              <a:t> N. </a:t>
            </a:r>
          </a:p>
          <a:p>
            <a:pPr marL="0">
              <a:lnSpc>
                <a:spcPct val="80000"/>
              </a:lnSpc>
              <a:buFont typeface="Wingdings" panose="05000000000000000000" pitchFamily="2" charset="2"/>
              <a:buNone/>
            </a:pPr>
            <a:r>
              <a:rPr lang="cs-CZ" altLang="cs-CZ" sz="2000" dirty="0">
                <a:solidFill>
                  <a:srgbClr val="002060"/>
                </a:solidFill>
                <a:latin typeface="Arial" panose="020B0604020202020204" pitchFamily="34" charset="0"/>
              </a:rPr>
              <a:t>Závislost n = n(N) – odezvová funkce detektoru (z hlediska měřené četnosti impulsů. Podle charakteru této závislosti: nekumulativní (</a:t>
            </a:r>
            <a:r>
              <a:rPr lang="cs-CZ" altLang="cs-CZ" sz="2000" dirty="0" err="1">
                <a:solidFill>
                  <a:srgbClr val="002060"/>
                </a:solidFill>
                <a:latin typeface="Arial" panose="020B0604020202020204" pitchFamily="34" charset="0"/>
              </a:rPr>
              <a:t>neparalyzabilní</a:t>
            </a:r>
            <a:r>
              <a:rPr lang="cs-CZ" altLang="cs-CZ" sz="2000" dirty="0">
                <a:solidFill>
                  <a:srgbClr val="002060"/>
                </a:solidFill>
                <a:latin typeface="Arial" panose="020B0604020202020204" pitchFamily="34" charset="0"/>
              </a:rPr>
              <a:t>) a kumulativní (</a:t>
            </a:r>
            <a:r>
              <a:rPr lang="cs-CZ" altLang="cs-CZ" sz="2000" dirty="0" err="1">
                <a:solidFill>
                  <a:srgbClr val="002060"/>
                </a:solidFill>
                <a:latin typeface="Arial" panose="020B0604020202020204" pitchFamily="34" charset="0"/>
              </a:rPr>
              <a:t>paralyzabilní</a:t>
            </a:r>
            <a:r>
              <a:rPr lang="cs-CZ" altLang="cs-CZ" sz="2000" dirty="0">
                <a:solidFill>
                  <a:srgbClr val="002060"/>
                </a:solidFill>
                <a:latin typeface="Arial" panose="020B0604020202020204" pitchFamily="34" charset="0"/>
              </a:rPr>
              <a:t>) mrtvá doba. </a:t>
            </a:r>
          </a:p>
          <a:p>
            <a:pPr marL="0">
              <a:lnSpc>
                <a:spcPct val="80000"/>
              </a:lnSpc>
              <a:buFont typeface="Wingdings" panose="05000000000000000000" pitchFamily="2" charset="2"/>
              <a:buNone/>
            </a:pPr>
            <a:r>
              <a:rPr lang="cs-CZ" altLang="cs-CZ" sz="2000" dirty="0">
                <a:solidFill>
                  <a:srgbClr val="002060"/>
                </a:solidFill>
                <a:latin typeface="Arial" panose="020B0604020202020204" pitchFamily="34" charset="0"/>
              </a:rPr>
              <a:t>Nekumulativní mrtvá doba – během ní detektor neregistruje dopadající částice, ale ty nemají na jeho činnost vliv a po uplynutí mrtvé doby je detektor okamžitě připraven k detekci další částice. Závislost mezi registrovanou četností n a skutečnou hodnotou N:</a:t>
            </a:r>
          </a:p>
          <a:p>
            <a:pPr marL="0">
              <a:lnSpc>
                <a:spcPct val="80000"/>
              </a:lnSpc>
              <a:buFont typeface="Wingdings" panose="05000000000000000000" pitchFamily="2" charset="2"/>
              <a:buNone/>
            </a:pPr>
            <a:r>
              <a:rPr lang="cs-CZ" altLang="cs-CZ" sz="2000" dirty="0">
                <a:solidFill>
                  <a:srgbClr val="002060"/>
                </a:solidFill>
                <a:latin typeface="Arial" panose="020B0604020202020204" pitchFamily="34" charset="0"/>
              </a:rPr>
              <a:t>            				n = N/(1 + N.</a:t>
            </a:r>
            <a:r>
              <a:rPr lang="cs-CZ" altLang="cs-CZ" sz="2000" dirty="0">
                <a:solidFill>
                  <a:srgbClr val="002060"/>
                </a:solidFill>
                <a:latin typeface="Arial" panose="020B0604020202020204" pitchFamily="34" charset="0"/>
                <a:sym typeface="Symbol" panose="05050102010706020507" pitchFamily="18" charset="2"/>
              </a:rPr>
              <a:t></a:t>
            </a:r>
            <a:r>
              <a:rPr lang="cs-CZ" altLang="cs-CZ" sz="2000" dirty="0">
                <a:solidFill>
                  <a:srgbClr val="002060"/>
                </a:solidFill>
                <a:latin typeface="Arial" panose="020B0604020202020204" pitchFamily="34" charset="0"/>
              </a:rPr>
              <a:t>) , </a:t>
            </a:r>
          </a:p>
          <a:p>
            <a:pPr marL="0">
              <a:lnSpc>
                <a:spcPct val="80000"/>
              </a:lnSpc>
              <a:buFont typeface="Wingdings" panose="05000000000000000000" pitchFamily="2" charset="2"/>
              <a:buNone/>
            </a:pPr>
            <a:r>
              <a:rPr lang="cs-CZ" altLang="cs-CZ" sz="2000" dirty="0">
                <a:solidFill>
                  <a:srgbClr val="002060"/>
                </a:solidFill>
                <a:latin typeface="Arial" panose="020B0604020202020204" pitchFamily="34" charset="0"/>
                <a:sym typeface="Symbol" panose="05050102010706020507" pitchFamily="18" charset="2"/>
              </a:rPr>
              <a:t> - mrtvá doba. </a:t>
            </a:r>
            <a:r>
              <a:rPr lang="cs-CZ" altLang="cs-CZ" sz="2000" dirty="0">
                <a:solidFill>
                  <a:srgbClr val="002060"/>
                </a:solidFill>
                <a:latin typeface="Arial" panose="020B0604020202020204" pitchFamily="34" charset="0"/>
              </a:rPr>
              <a:t>S lineárním růstem toku částic N registrovaná četnost impulsů n roste nejdříve prakticky též lineárně, pak se růst zpomaluje a při vysokých četnostech dosahuje nasycení.</a:t>
            </a:r>
          </a:p>
          <a:p>
            <a:pPr marL="0">
              <a:lnSpc>
                <a:spcPct val="80000"/>
              </a:lnSpc>
              <a:buFont typeface="Wingdings" panose="05000000000000000000" pitchFamily="2" charset="2"/>
              <a:buNone/>
            </a:pPr>
            <a:r>
              <a:rPr lang="cs-CZ" altLang="cs-CZ" sz="2000" dirty="0">
                <a:solidFill>
                  <a:srgbClr val="002060"/>
                </a:solidFill>
                <a:latin typeface="Arial" panose="020B0604020202020204" pitchFamily="34" charset="0"/>
              </a:rPr>
              <a:t>Kumulativní mrtvá doba – během ní detektor neregistruje další částice, ale každá částice, jež během ní vletí do detektoru, prodlouží o tutéž dobu jeho necitlivost - mrtvá doba se "kumuluje". Závislost mezi měřenou a skutečnou četností impulsů:</a:t>
            </a:r>
          </a:p>
          <a:p>
            <a:pPr marL="0">
              <a:lnSpc>
                <a:spcPct val="80000"/>
              </a:lnSpc>
              <a:buFont typeface="Wingdings" panose="05000000000000000000" pitchFamily="2" charset="2"/>
              <a:buNone/>
            </a:pPr>
            <a:r>
              <a:rPr lang="cs-CZ" altLang="cs-CZ" sz="2000" dirty="0">
                <a:solidFill>
                  <a:srgbClr val="002060"/>
                </a:solidFill>
                <a:latin typeface="Arial" panose="020B0604020202020204" pitchFamily="34" charset="0"/>
              </a:rPr>
              <a:t>                   			n = </a:t>
            </a:r>
            <a:r>
              <a:rPr lang="cs-CZ" altLang="cs-CZ" sz="2000" dirty="0" err="1">
                <a:solidFill>
                  <a:srgbClr val="002060"/>
                </a:solidFill>
                <a:latin typeface="Arial" panose="020B0604020202020204" pitchFamily="34" charset="0"/>
              </a:rPr>
              <a:t>N.e</a:t>
            </a:r>
            <a:r>
              <a:rPr lang="cs-CZ" altLang="cs-CZ" sz="2000" baseline="30000" dirty="0">
                <a:solidFill>
                  <a:srgbClr val="002060"/>
                </a:solidFill>
                <a:latin typeface="Arial" panose="020B0604020202020204" pitchFamily="34" charset="0"/>
              </a:rPr>
              <a:t>-N.</a:t>
            </a:r>
            <a:r>
              <a:rPr lang="cs-CZ" altLang="cs-CZ" sz="2000" baseline="30000" dirty="0">
                <a:solidFill>
                  <a:srgbClr val="002060"/>
                </a:solidFill>
                <a:latin typeface="Arial" panose="020B0604020202020204" pitchFamily="34" charset="0"/>
                <a:sym typeface="Symbol" panose="05050102010706020507" pitchFamily="18" charset="2"/>
              </a:rPr>
              <a:t></a:t>
            </a:r>
            <a:r>
              <a:rPr lang="cs-CZ" altLang="cs-CZ" sz="2000" dirty="0">
                <a:solidFill>
                  <a:srgbClr val="002060"/>
                </a:solidFill>
                <a:latin typeface="Arial" panose="020B0604020202020204" pitchFamily="34" charset="0"/>
              </a:rPr>
              <a:t> . </a:t>
            </a:r>
          </a:p>
          <a:p>
            <a:pPr marL="0">
              <a:lnSpc>
                <a:spcPct val="80000"/>
              </a:lnSpc>
              <a:buFont typeface="Wingdings" panose="05000000000000000000" pitchFamily="2" charset="2"/>
              <a:buNone/>
            </a:pPr>
            <a:r>
              <a:rPr lang="cs-CZ" altLang="cs-CZ" sz="2000" dirty="0">
                <a:solidFill>
                  <a:srgbClr val="002060"/>
                </a:solidFill>
                <a:latin typeface="Arial" panose="020B0604020202020204" pitchFamily="34" charset="0"/>
              </a:rPr>
              <a:t>Při růstu vstupní četnosti částic odezva opět stoupá téměř lineárně, pak se zpomaluje a dosáhne vrcholu, při dalším zvyšování vstupní četnosti začne klesat. Pro příliš vysoké četnosti N přestává detektor počítat impulsy úplně, je zahlcen.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B9BF819-9851-4B20-A423-BCE0611A9C83}"/>
              </a:ext>
            </a:extLst>
          </p:cNvPr>
          <p:cNvSpPr>
            <a:spLocks noGrp="1" noChangeArrowheads="1"/>
          </p:cNvSpPr>
          <p:nvPr>
            <p:ph type="title"/>
          </p:nvPr>
        </p:nvSpPr>
        <p:spPr>
          <a:xfrm>
            <a:off x="1992313" y="115888"/>
            <a:ext cx="8229600" cy="95250"/>
          </a:xfrm>
        </p:spPr>
        <p:txBody>
          <a:bodyPr>
            <a:normAutofit fontScale="90000"/>
          </a:bodyPr>
          <a:lstStyle/>
          <a:p>
            <a:r>
              <a:rPr lang="cs-CZ" altLang="cs-CZ" sz="4000" dirty="0"/>
              <a:t> </a:t>
            </a:r>
          </a:p>
        </p:txBody>
      </p:sp>
      <p:sp>
        <p:nvSpPr>
          <p:cNvPr id="16387" name="Rectangle 3">
            <a:extLst>
              <a:ext uri="{FF2B5EF4-FFF2-40B4-BE49-F238E27FC236}">
                <a16:creationId xmlns:a16="http://schemas.microsoft.com/office/drawing/2014/main" id="{E28D12E1-E75A-41AB-9113-3A43BC24A6C1}"/>
              </a:ext>
            </a:extLst>
          </p:cNvPr>
          <p:cNvSpPr>
            <a:spLocks noGrp="1" noChangeArrowheads="1"/>
          </p:cNvSpPr>
          <p:nvPr>
            <p:ph type="body" idx="1"/>
          </p:nvPr>
        </p:nvSpPr>
        <p:spPr>
          <a:xfrm>
            <a:off x="598157" y="463827"/>
            <a:ext cx="10804013" cy="6278286"/>
          </a:xfrm>
        </p:spPr>
        <p:txBody>
          <a:bodyPr/>
          <a:lstStyle/>
          <a:p>
            <a:pPr>
              <a:buFont typeface="Wingdings" panose="05000000000000000000" pitchFamily="2" charset="2"/>
              <a:buNone/>
            </a:pPr>
            <a:endParaRPr lang="cs-CZ" altLang="cs-CZ" dirty="0"/>
          </a:p>
        </p:txBody>
      </p:sp>
      <p:pic>
        <p:nvPicPr>
          <p:cNvPr id="16390" name="Picture 6" descr="Mrtva_doba_2">
            <a:extLst>
              <a:ext uri="{FF2B5EF4-FFF2-40B4-BE49-F238E27FC236}">
                <a16:creationId xmlns:a16="http://schemas.microsoft.com/office/drawing/2014/main" id="{6A9D80FB-FA83-4176-83F6-04EAD4419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9125" y="2973223"/>
            <a:ext cx="6264275" cy="3687762"/>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descr="Mrtva_doba_1">
            <a:extLst>
              <a:ext uri="{FF2B5EF4-FFF2-40B4-BE49-F238E27FC236}">
                <a16:creationId xmlns:a16="http://schemas.microsoft.com/office/drawing/2014/main" id="{D235A28B-2804-40BE-BE60-FBD9FD5DD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57" y="304800"/>
            <a:ext cx="5688012" cy="2763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DE6D19A-0A49-4E92-AEE0-141D51EB0855}"/>
              </a:ext>
            </a:extLst>
          </p:cNvPr>
          <p:cNvSpPr>
            <a:spLocks noGrp="1" noChangeArrowheads="1"/>
          </p:cNvSpPr>
          <p:nvPr>
            <p:ph type="title"/>
          </p:nvPr>
        </p:nvSpPr>
        <p:spPr>
          <a:xfrm>
            <a:off x="685497" y="269807"/>
            <a:ext cx="2519363" cy="455612"/>
          </a:xfrm>
        </p:spPr>
        <p:txBody>
          <a:bodyPr/>
          <a:lstStyle/>
          <a:p>
            <a:pPr algn="l"/>
            <a:r>
              <a:rPr lang="cs-CZ" altLang="cs-CZ" sz="2000" b="1" dirty="0">
                <a:solidFill>
                  <a:srgbClr val="C00000"/>
                </a:solidFill>
                <a:latin typeface="Arial" panose="020B0604020202020204" pitchFamily="34" charset="0"/>
              </a:rPr>
              <a:t>Plynové detektory:</a:t>
            </a:r>
          </a:p>
        </p:txBody>
      </p:sp>
      <p:sp>
        <p:nvSpPr>
          <p:cNvPr id="17411" name="Rectangle 3">
            <a:extLst>
              <a:ext uri="{FF2B5EF4-FFF2-40B4-BE49-F238E27FC236}">
                <a16:creationId xmlns:a16="http://schemas.microsoft.com/office/drawing/2014/main" id="{634C71CB-47C7-49CF-8D63-7C09EBEF73F1}"/>
              </a:ext>
            </a:extLst>
          </p:cNvPr>
          <p:cNvSpPr>
            <a:spLocks noGrp="1" noChangeArrowheads="1"/>
          </p:cNvSpPr>
          <p:nvPr>
            <p:ph type="body" idx="1"/>
          </p:nvPr>
        </p:nvSpPr>
        <p:spPr>
          <a:xfrm>
            <a:off x="6790413" y="620714"/>
            <a:ext cx="4716089" cy="6048375"/>
          </a:xfrm>
        </p:spPr>
        <p:txBody>
          <a:bodyPr/>
          <a:lstStyle/>
          <a:p>
            <a:pPr>
              <a:lnSpc>
                <a:spcPct val="85000"/>
              </a:lnSpc>
              <a:buFont typeface="Wingdings" panose="05000000000000000000" pitchFamily="2" charset="2"/>
              <a:buNone/>
            </a:pPr>
            <a:r>
              <a:rPr lang="cs-CZ" altLang="cs-CZ" sz="2000" dirty="0">
                <a:latin typeface="Arial" panose="020B0604020202020204" pitchFamily="34" charset="0"/>
              </a:rPr>
              <a:t>	</a:t>
            </a:r>
            <a:r>
              <a:rPr lang="cs-CZ" altLang="cs-CZ" sz="2000" dirty="0">
                <a:solidFill>
                  <a:srgbClr val="002060"/>
                </a:solidFill>
                <a:latin typeface="Arial" panose="020B0604020202020204" pitchFamily="34" charset="0"/>
              </a:rPr>
              <a:t>Křivka I. – částice vytvoří N</a:t>
            </a:r>
            <a:r>
              <a:rPr lang="cs-CZ" altLang="cs-CZ" sz="2000" baseline="-25000" dirty="0">
                <a:solidFill>
                  <a:srgbClr val="002060"/>
                </a:solidFill>
                <a:latin typeface="Arial" panose="020B0604020202020204" pitchFamily="34" charset="0"/>
              </a:rPr>
              <a:t>1</a:t>
            </a:r>
            <a:r>
              <a:rPr lang="cs-CZ" altLang="cs-CZ" sz="2000" dirty="0">
                <a:solidFill>
                  <a:srgbClr val="002060"/>
                </a:solidFill>
                <a:latin typeface="Arial" panose="020B0604020202020204" pitchFamily="34" charset="0"/>
              </a:rPr>
              <a:t> iontových párů, křivka II. – N</a:t>
            </a:r>
            <a:r>
              <a:rPr lang="cs-CZ" altLang="cs-CZ" sz="2000" baseline="-25000" dirty="0">
                <a:solidFill>
                  <a:srgbClr val="002060"/>
                </a:solidFill>
                <a:latin typeface="Arial" panose="020B0604020202020204" pitchFamily="34" charset="0"/>
              </a:rPr>
              <a:t>2</a:t>
            </a:r>
            <a:r>
              <a:rPr lang="cs-CZ" altLang="cs-CZ" sz="2000" dirty="0">
                <a:solidFill>
                  <a:srgbClr val="002060"/>
                </a:solidFill>
                <a:latin typeface="Arial" panose="020B0604020202020204" pitchFamily="34" charset="0"/>
              </a:rPr>
              <a:t> párů, N</a:t>
            </a:r>
            <a:r>
              <a:rPr lang="cs-CZ" altLang="cs-CZ" sz="2000" baseline="-25000" dirty="0">
                <a:solidFill>
                  <a:srgbClr val="002060"/>
                </a:solidFill>
                <a:latin typeface="Arial" panose="020B0604020202020204" pitchFamily="34" charset="0"/>
              </a:rPr>
              <a:t>1</a:t>
            </a:r>
            <a:r>
              <a:rPr lang="en-US" altLang="cs-CZ" sz="2000" dirty="0">
                <a:solidFill>
                  <a:srgbClr val="002060"/>
                </a:solidFill>
                <a:latin typeface="Arial" panose="020B0604020202020204" pitchFamily="34" charset="0"/>
              </a:rPr>
              <a:t>&lt;</a:t>
            </a:r>
            <a:r>
              <a:rPr lang="en-US" altLang="cs-CZ" sz="2000" baseline="-25000" dirty="0">
                <a:solidFill>
                  <a:srgbClr val="002060"/>
                </a:solidFill>
                <a:latin typeface="Arial" panose="020B0604020202020204" pitchFamily="34" charset="0"/>
              </a:rPr>
              <a:t> </a:t>
            </a:r>
            <a:r>
              <a:rPr lang="cs-CZ" altLang="cs-CZ" sz="2000" dirty="0">
                <a:solidFill>
                  <a:srgbClr val="002060"/>
                </a:solidFill>
                <a:latin typeface="Arial" panose="020B0604020202020204" pitchFamily="34" charset="0"/>
              </a:rPr>
              <a:t>N</a:t>
            </a:r>
            <a:r>
              <a:rPr lang="cs-CZ" altLang="cs-CZ" sz="2000" baseline="-25000" dirty="0">
                <a:solidFill>
                  <a:srgbClr val="002060"/>
                </a:solidFill>
                <a:latin typeface="Arial" panose="020B0604020202020204" pitchFamily="34" charset="0"/>
              </a:rPr>
              <a:t>2</a:t>
            </a:r>
            <a:r>
              <a:rPr lang="cs-CZ" altLang="cs-CZ" sz="2000" dirty="0">
                <a:solidFill>
                  <a:srgbClr val="002060"/>
                </a:solidFill>
                <a:latin typeface="Arial" panose="020B0604020202020204" pitchFamily="34" charset="0"/>
              </a:rPr>
              <a:t>.</a:t>
            </a:r>
          </a:p>
          <a:p>
            <a:pPr>
              <a:lnSpc>
                <a:spcPct val="85000"/>
              </a:lnSpc>
              <a:buFont typeface="Wingdings" panose="05000000000000000000" pitchFamily="2" charset="2"/>
              <a:buNone/>
            </a:pPr>
            <a:r>
              <a:rPr lang="cs-CZ" altLang="cs-CZ" sz="2000" dirty="0">
                <a:solidFill>
                  <a:srgbClr val="002060"/>
                </a:solidFill>
                <a:latin typeface="Arial" panose="020B0604020202020204" pitchFamily="34" charset="0"/>
              </a:rPr>
              <a:t>	A – rekombinační oblast (oblast Ohmova zákona) – nepoužívá se pro detekci,</a:t>
            </a:r>
          </a:p>
          <a:p>
            <a:pPr>
              <a:lnSpc>
                <a:spcPct val="85000"/>
              </a:lnSpc>
              <a:buFont typeface="Wingdings" panose="05000000000000000000" pitchFamily="2" charset="2"/>
              <a:buNone/>
            </a:pPr>
            <a:r>
              <a:rPr lang="cs-CZ" altLang="cs-CZ" sz="2000" dirty="0">
                <a:solidFill>
                  <a:srgbClr val="002060"/>
                </a:solidFill>
                <a:latin typeface="Arial" panose="020B0604020202020204" pitchFamily="34" charset="0"/>
              </a:rPr>
              <a:t>	B – oblast nasyceného proudu – pracují v ní ionizační komory – v pulsním režimu je signál úměrný energii,</a:t>
            </a:r>
          </a:p>
          <a:p>
            <a:pPr>
              <a:lnSpc>
                <a:spcPct val="85000"/>
              </a:lnSpc>
              <a:buFont typeface="Wingdings" panose="05000000000000000000" pitchFamily="2" charset="2"/>
              <a:buNone/>
            </a:pPr>
            <a:r>
              <a:rPr lang="cs-CZ" altLang="cs-CZ" sz="2000" dirty="0">
                <a:solidFill>
                  <a:srgbClr val="002060"/>
                </a:solidFill>
                <a:latin typeface="Arial" panose="020B0604020202020204" pitchFamily="34" charset="0"/>
              </a:rPr>
              <a:t>	C – oblast proporcionality – uplatňuje se vznik sekundárních iontů – proporcionální detektory, signál je úměrný energii,</a:t>
            </a:r>
          </a:p>
          <a:p>
            <a:pPr>
              <a:lnSpc>
                <a:spcPct val="85000"/>
              </a:lnSpc>
              <a:buFont typeface="Wingdings" panose="05000000000000000000" pitchFamily="2" charset="2"/>
              <a:buNone/>
            </a:pPr>
            <a:r>
              <a:rPr lang="cs-CZ" altLang="cs-CZ" sz="2000" dirty="0">
                <a:solidFill>
                  <a:srgbClr val="002060"/>
                </a:solidFill>
                <a:latin typeface="Arial" panose="020B0604020202020204" pitchFamily="34" charset="0"/>
              </a:rPr>
              <a:t>	D – oblast omezené proporcionality,</a:t>
            </a:r>
          </a:p>
          <a:p>
            <a:pPr>
              <a:lnSpc>
                <a:spcPct val="85000"/>
              </a:lnSpc>
              <a:buFont typeface="Wingdings" panose="05000000000000000000" pitchFamily="2" charset="2"/>
              <a:buNone/>
            </a:pPr>
            <a:r>
              <a:rPr lang="cs-CZ" altLang="cs-CZ" sz="2000" dirty="0">
                <a:solidFill>
                  <a:srgbClr val="002060"/>
                </a:solidFill>
                <a:latin typeface="Arial" panose="020B0604020202020204" pitchFamily="34" charset="0"/>
              </a:rPr>
              <a:t>	E – Geiger-M</a:t>
            </a:r>
            <a:r>
              <a:rPr lang="en-US" altLang="cs-CZ" sz="2000" dirty="0">
                <a:solidFill>
                  <a:srgbClr val="002060"/>
                </a:solidFill>
                <a:latin typeface="Arial" panose="020B0604020202020204" pitchFamily="34" charset="0"/>
                <a:cs typeface="Arial" panose="020B0604020202020204" pitchFamily="34" charset="0"/>
              </a:rPr>
              <a:t>ü</a:t>
            </a:r>
            <a:r>
              <a:rPr lang="cs-CZ" altLang="cs-CZ" sz="2000" dirty="0" err="1">
                <a:solidFill>
                  <a:srgbClr val="002060"/>
                </a:solidFill>
                <a:latin typeface="Arial" panose="020B0604020202020204" pitchFamily="34" charset="0"/>
                <a:cs typeface="Arial" panose="020B0604020202020204" pitchFamily="34" charset="0"/>
              </a:rPr>
              <a:t>llerova</a:t>
            </a:r>
            <a:r>
              <a:rPr lang="cs-CZ" altLang="cs-CZ" sz="2000" dirty="0">
                <a:solidFill>
                  <a:srgbClr val="002060"/>
                </a:solidFill>
                <a:latin typeface="Arial" panose="020B0604020202020204" pitchFamily="34" charset="0"/>
                <a:cs typeface="Arial" panose="020B0604020202020204" pitchFamily="34" charset="0"/>
              </a:rPr>
              <a:t> oblast – GM detektory, nemají spektrometrickou odezvu,</a:t>
            </a:r>
          </a:p>
          <a:p>
            <a:pPr>
              <a:lnSpc>
                <a:spcPct val="85000"/>
              </a:lnSpc>
              <a:buFont typeface="Wingdings" panose="05000000000000000000" pitchFamily="2" charset="2"/>
              <a:buNone/>
            </a:pPr>
            <a:r>
              <a:rPr lang="cs-CZ" altLang="cs-CZ" sz="2000" dirty="0">
                <a:solidFill>
                  <a:srgbClr val="002060"/>
                </a:solidFill>
                <a:latin typeface="Arial" panose="020B0604020202020204" pitchFamily="34" charset="0"/>
                <a:cs typeface="Arial" panose="020B0604020202020204" pitchFamily="34" charset="0"/>
              </a:rPr>
              <a:t>	F – oblast </a:t>
            </a:r>
            <a:r>
              <a:rPr lang="cs-CZ" altLang="cs-CZ" sz="2000" dirty="0" err="1">
                <a:solidFill>
                  <a:srgbClr val="002060"/>
                </a:solidFill>
                <a:latin typeface="Arial" panose="020B0604020202020204" pitchFamily="34" charset="0"/>
                <a:cs typeface="Arial" panose="020B0604020202020204" pitchFamily="34" charset="0"/>
              </a:rPr>
              <a:t>koronového</a:t>
            </a:r>
            <a:r>
              <a:rPr lang="cs-CZ" altLang="cs-CZ" sz="2000" dirty="0">
                <a:solidFill>
                  <a:srgbClr val="002060"/>
                </a:solidFill>
                <a:latin typeface="Arial" panose="020B0604020202020204" pitchFamily="34" charset="0"/>
                <a:cs typeface="Arial" panose="020B0604020202020204" pitchFamily="34" charset="0"/>
              </a:rPr>
              <a:t> výboje – </a:t>
            </a:r>
            <a:r>
              <a:rPr lang="cs-CZ" altLang="cs-CZ" sz="2000" dirty="0" err="1">
                <a:solidFill>
                  <a:srgbClr val="002060"/>
                </a:solidFill>
                <a:latin typeface="Arial" panose="020B0604020202020204" pitchFamily="34" charset="0"/>
                <a:cs typeface="Arial" panose="020B0604020202020204" pitchFamily="34" charset="0"/>
              </a:rPr>
              <a:t>koronové</a:t>
            </a:r>
            <a:r>
              <a:rPr lang="cs-CZ" altLang="cs-CZ" sz="2000" dirty="0">
                <a:solidFill>
                  <a:srgbClr val="002060"/>
                </a:solidFill>
                <a:latin typeface="Arial" panose="020B0604020202020204" pitchFamily="34" charset="0"/>
                <a:cs typeface="Arial" panose="020B0604020202020204" pitchFamily="34" charset="0"/>
              </a:rPr>
              <a:t> detektory.</a:t>
            </a:r>
            <a:endParaRPr lang="en-US" altLang="cs-CZ" sz="2000" dirty="0">
              <a:solidFill>
                <a:srgbClr val="002060"/>
              </a:solidFill>
              <a:latin typeface="Arial" panose="020B0604020202020204" pitchFamily="34" charset="0"/>
              <a:cs typeface="Arial" panose="020B0604020202020204" pitchFamily="34" charset="0"/>
            </a:endParaRPr>
          </a:p>
        </p:txBody>
      </p:sp>
      <p:pic>
        <p:nvPicPr>
          <p:cNvPr id="17412" name="Picture 4" descr="Ionizace">
            <a:extLst>
              <a:ext uri="{FF2B5EF4-FFF2-40B4-BE49-F238E27FC236}">
                <a16:creationId xmlns:a16="http://schemas.microsoft.com/office/drawing/2014/main" id="{DAE45224-EDEB-4C2A-B82F-33DF6A2A6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80" y="725419"/>
            <a:ext cx="5513388" cy="568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E32ECF1-7066-46FB-998E-F1CA552084F8}"/>
              </a:ext>
            </a:extLst>
          </p:cNvPr>
          <p:cNvSpPr>
            <a:spLocks noGrp="1" noChangeArrowheads="1"/>
          </p:cNvSpPr>
          <p:nvPr>
            <p:ph type="title"/>
          </p:nvPr>
        </p:nvSpPr>
        <p:spPr>
          <a:xfrm>
            <a:off x="892231" y="102393"/>
            <a:ext cx="2519363" cy="455613"/>
          </a:xfrm>
        </p:spPr>
        <p:txBody>
          <a:bodyPr/>
          <a:lstStyle/>
          <a:p>
            <a:pPr algn="l"/>
            <a:r>
              <a:rPr lang="cs-CZ" altLang="cs-CZ" sz="2000" b="1" dirty="0">
                <a:solidFill>
                  <a:srgbClr val="C00000"/>
                </a:solidFill>
                <a:latin typeface="Arial" panose="020B0604020202020204" pitchFamily="34" charset="0"/>
              </a:rPr>
              <a:t>Ionizační komora:</a:t>
            </a:r>
          </a:p>
        </p:txBody>
      </p:sp>
      <p:sp>
        <p:nvSpPr>
          <p:cNvPr id="18435" name="Rectangle 3">
            <a:extLst>
              <a:ext uri="{FF2B5EF4-FFF2-40B4-BE49-F238E27FC236}">
                <a16:creationId xmlns:a16="http://schemas.microsoft.com/office/drawing/2014/main" id="{68DFD476-30E4-4402-855A-16E22EDE7254}"/>
              </a:ext>
            </a:extLst>
          </p:cNvPr>
          <p:cNvSpPr>
            <a:spLocks noGrp="1" noChangeArrowheads="1"/>
          </p:cNvSpPr>
          <p:nvPr>
            <p:ph type="body" idx="1"/>
          </p:nvPr>
        </p:nvSpPr>
        <p:spPr>
          <a:xfrm>
            <a:off x="5351228" y="2852738"/>
            <a:ext cx="6265628" cy="3816350"/>
          </a:xfrm>
        </p:spPr>
        <p:txBody>
          <a:bodyPr/>
          <a:lstStyle/>
          <a:p>
            <a:pPr>
              <a:buFont typeface="Wingdings" panose="05000000000000000000" pitchFamily="2" charset="2"/>
              <a:buNone/>
            </a:pPr>
            <a:r>
              <a:rPr lang="cs-CZ" altLang="cs-CZ" sz="1800" dirty="0">
                <a:latin typeface="Times New Roman" panose="02020603050405020304" pitchFamily="18" charset="0"/>
              </a:rPr>
              <a:t>	</a:t>
            </a:r>
            <a:r>
              <a:rPr lang="cs-CZ" altLang="cs-CZ" sz="2000" dirty="0">
                <a:solidFill>
                  <a:srgbClr val="002060"/>
                </a:solidFill>
                <a:latin typeface="Arial" panose="020B0604020202020204" pitchFamily="34" charset="0"/>
              </a:rPr>
              <a:t>Ionizací vytvořené náboje se v</a:t>
            </a:r>
            <a:r>
              <a:rPr lang="en-US" altLang="cs-CZ" sz="2000" dirty="0">
                <a:solidFill>
                  <a:srgbClr val="002060"/>
                </a:solidFill>
                <a:latin typeface="Arial" panose="020B0604020202020204" pitchFamily="34" charset="0"/>
                <a:cs typeface="Arial" panose="020B0604020202020204" pitchFamily="34" charset="0"/>
              </a:rPr>
              <a:t> </a:t>
            </a:r>
            <a:r>
              <a:rPr lang="cs-CZ" altLang="cs-CZ" sz="2000" dirty="0">
                <a:solidFill>
                  <a:srgbClr val="002060"/>
                </a:solidFill>
                <a:latin typeface="Arial" panose="020B0604020202020204" pitchFamily="34" charset="0"/>
              </a:rPr>
              <a:t> elektrickém poli pohybují k</a:t>
            </a:r>
            <a:r>
              <a:rPr lang="en-US" altLang="cs-CZ" sz="2000" dirty="0">
                <a:solidFill>
                  <a:srgbClr val="002060"/>
                </a:solidFill>
                <a:latin typeface="Arial" panose="020B0604020202020204" pitchFamily="34" charset="0"/>
                <a:cs typeface="Arial" panose="020B0604020202020204" pitchFamily="34" charset="0"/>
              </a:rPr>
              <a:t> </a:t>
            </a:r>
            <a:r>
              <a:rPr lang="cs-CZ" altLang="cs-CZ" sz="2000" dirty="0">
                <a:solidFill>
                  <a:srgbClr val="002060"/>
                </a:solidFill>
                <a:latin typeface="Arial" panose="020B0604020202020204" pitchFamily="34" charset="0"/>
              </a:rPr>
              <a:t> příslušným elektrodám a v obvodu komory indukují ionizační proud. </a:t>
            </a:r>
          </a:p>
          <a:p>
            <a:pPr>
              <a:buFont typeface="Wingdings" panose="05000000000000000000" pitchFamily="2" charset="2"/>
              <a:buNone/>
            </a:pPr>
            <a:r>
              <a:rPr lang="cs-CZ" altLang="cs-CZ" sz="2000" dirty="0">
                <a:solidFill>
                  <a:srgbClr val="002060"/>
                </a:solidFill>
                <a:latin typeface="Arial" panose="020B0604020202020204" pitchFamily="34" charset="0"/>
              </a:rPr>
              <a:t>	Možné vyhodnocení:</a:t>
            </a:r>
          </a:p>
          <a:p>
            <a:pPr lvl="1"/>
            <a:r>
              <a:rPr lang="cs-CZ" altLang="cs-CZ" sz="2000" dirty="0">
                <a:solidFill>
                  <a:srgbClr val="002060"/>
                </a:solidFill>
                <a:latin typeface="Arial" panose="020B0604020202020204" pitchFamily="34" charset="0"/>
              </a:rPr>
              <a:t>proudové (integrální) – měří se proud, jehož velikost odpovídá ionizací vytvořenému náboji za jednotku času,</a:t>
            </a:r>
          </a:p>
          <a:p>
            <a:pPr lvl="1"/>
            <a:r>
              <a:rPr lang="cs-CZ" altLang="cs-CZ" sz="2000" dirty="0">
                <a:solidFill>
                  <a:srgbClr val="002060"/>
                </a:solidFill>
                <a:latin typeface="Arial" panose="020B0604020202020204" pitchFamily="34" charset="0"/>
              </a:rPr>
              <a:t>impulsní – vyhodnocuje se náboj vzniklý interakcí každé jednotlivé částice – počet impulsů odpovídá počtu interagujících částic, jejich velikost energii předané danou částicí plynu v komoře.</a:t>
            </a:r>
          </a:p>
        </p:txBody>
      </p:sp>
      <p:pic>
        <p:nvPicPr>
          <p:cNvPr id="18436" name="Picture 4" descr="Ion_komory">
            <a:extLst>
              <a:ext uri="{FF2B5EF4-FFF2-40B4-BE49-F238E27FC236}">
                <a16:creationId xmlns:a16="http://schemas.microsoft.com/office/drawing/2014/main" id="{42E37FCE-ABF0-4522-B4AA-240B64626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871" y="518716"/>
            <a:ext cx="8569325" cy="2373312"/>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Ion_komora_zapojeni">
            <a:extLst>
              <a:ext uri="{FF2B5EF4-FFF2-40B4-BE49-F238E27FC236}">
                <a16:creationId xmlns:a16="http://schemas.microsoft.com/office/drawing/2014/main" id="{3438FE4F-FE35-45A7-8BAE-80A5C5ADA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28" y="2740953"/>
            <a:ext cx="4248150" cy="3816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668D391-F3D9-46DC-9E42-E4A8C402FDE7}"/>
              </a:ext>
            </a:extLst>
          </p:cNvPr>
          <p:cNvSpPr>
            <a:spLocks noGrp="1" noChangeArrowheads="1"/>
          </p:cNvSpPr>
          <p:nvPr>
            <p:ph type="title"/>
          </p:nvPr>
        </p:nvSpPr>
        <p:spPr>
          <a:xfrm>
            <a:off x="615399" y="190660"/>
            <a:ext cx="6048375" cy="360362"/>
          </a:xfrm>
        </p:spPr>
        <p:txBody>
          <a:bodyPr>
            <a:normAutofit fontScale="90000"/>
          </a:bodyPr>
          <a:lstStyle/>
          <a:p>
            <a:pPr algn="l"/>
            <a:r>
              <a:rPr lang="cs-CZ" altLang="cs-CZ" sz="2000" b="1" dirty="0">
                <a:solidFill>
                  <a:srgbClr val="C00000"/>
                </a:solidFill>
                <a:latin typeface="Arial" panose="020B0604020202020204" pitchFamily="34" charset="0"/>
              </a:rPr>
              <a:t>Ionizační komory – ukázky konstrukce a použití:</a:t>
            </a:r>
          </a:p>
        </p:txBody>
      </p:sp>
      <p:sp>
        <p:nvSpPr>
          <p:cNvPr id="19459" name="Rectangle 3">
            <a:extLst>
              <a:ext uri="{FF2B5EF4-FFF2-40B4-BE49-F238E27FC236}">
                <a16:creationId xmlns:a16="http://schemas.microsoft.com/office/drawing/2014/main" id="{A84E0A56-DCC6-46FF-A372-7FD6B7FC7F1F}"/>
              </a:ext>
            </a:extLst>
          </p:cNvPr>
          <p:cNvSpPr>
            <a:spLocks noGrp="1" noChangeArrowheads="1"/>
          </p:cNvSpPr>
          <p:nvPr>
            <p:ph type="body" idx="1"/>
          </p:nvPr>
        </p:nvSpPr>
        <p:spPr>
          <a:xfrm>
            <a:off x="7062317" y="2533491"/>
            <a:ext cx="4388402" cy="3986579"/>
          </a:xfrm>
        </p:spPr>
        <p:txBody>
          <a:bodyPr/>
          <a:lstStyle/>
          <a:p>
            <a:pPr lvl="1">
              <a:lnSpc>
                <a:spcPct val="80000"/>
              </a:lnSpc>
            </a:pPr>
            <a:r>
              <a:rPr lang="cs-CZ" altLang="cs-CZ" sz="2000" dirty="0">
                <a:solidFill>
                  <a:srgbClr val="002060"/>
                </a:solidFill>
                <a:latin typeface="Arial" panose="020B0604020202020204" pitchFamily="34" charset="0"/>
              </a:rPr>
              <a:t>Ionizační komora v hlásiči požáru </a:t>
            </a:r>
          </a:p>
          <a:p>
            <a:pPr lvl="1">
              <a:lnSpc>
                <a:spcPct val="80000"/>
              </a:lnSpc>
            </a:pPr>
            <a:r>
              <a:rPr lang="cs-CZ" altLang="cs-CZ" sz="2000" dirty="0">
                <a:solidFill>
                  <a:srgbClr val="002060"/>
                </a:solidFill>
                <a:latin typeface="Arial" panose="020B0604020202020204" pitchFamily="34" charset="0"/>
              </a:rPr>
              <a:t>Průmyslové zařízení pro měření tkaniv s ionizační komorou</a:t>
            </a:r>
          </a:p>
          <a:p>
            <a:pPr lvl="1">
              <a:lnSpc>
                <a:spcPct val="80000"/>
              </a:lnSpc>
            </a:pPr>
            <a:r>
              <a:rPr lang="cs-CZ" altLang="cs-CZ" sz="2000" dirty="0">
                <a:solidFill>
                  <a:srgbClr val="002060"/>
                </a:solidFill>
                <a:latin typeface="Arial" panose="020B0604020202020204" pitchFamily="34" charset="0"/>
              </a:rPr>
              <a:t>Monitor pro rychlý odhad dávkového příkonu</a:t>
            </a:r>
          </a:p>
          <a:p>
            <a:pPr lvl="1">
              <a:lnSpc>
                <a:spcPct val="80000"/>
              </a:lnSpc>
            </a:pPr>
            <a:r>
              <a:rPr lang="cs-CZ" altLang="cs-CZ" sz="2000" dirty="0">
                <a:solidFill>
                  <a:srgbClr val="002060"/>
                </a:solidFill>
                <a:latin typeface="Arial" panose="020B0604020202020204" pitchFamily="34" charset="0"/>
              </a:rPr>
              <a:t>Ionizační komora o objemu 10 l pro měření ve slabých polích záření</a:t>
            </a:r>
          </a:p>
          <a:p>
            <a:pPr lvl="1">
              <a:lnSpc>
                <a:spcPct val="80000"/>
              </a:lnSpc>
            </a:pPr>
            <a:r>
              <a:rPr lang="cs-CZ" altLang="cs-CZ" sz="2000" dirty="0">
                <a:solidFill>
                  <a:srgbClr val="002060"/>
                </a:solidFill>
                <a:latin typeface="Arial" panose="020B0604020202020204" pitchFamily="34" charset="0"/>
              </a:rPr>
              <a:t>Studnová ionizační komora pro měření aktivity radiofarmak v nukleární medicíně</a:t>
            </a:r>
          </a:p>
          <a:p>
            <a:pPr lvl="1">
              <a:lnSpc>
                <a:spcPct val="80000"/>
              </a:lnSpc>
            </a:pPr>
            <a:r>
              <a:rPr lang="cs-CZ" altLang="cs-CZ" sz="2000" dirty="0">
                <a:solidFill>
                  <a:srgbClr val="002060"/>
                </a:solidFill>
                <a:latin typeface="Arial" panose="020B0604020202020204" pitchFamily="34" charset="0"/>
              </a:rPr>
              <a:t>„tužkový“ dozimetr</a:t>
            </a:r>
          </a:p>
        </p:txBody>
      </p:sp>
      <p:pic>
        <p:nvPicPr>
          <p:cNvPr id="19460" name="Picture 4" descr="Ion_chamber_dosimetric">
            <a:extLst>
              <a:ext uri="{FF2B5EF4-FFF2-40B4-BE49-F238E27FC236}">
                <a16:creationId xmlns:a16="http://schemas.microsoft.com/office/drawing/2014/main" id="{286C9FD8-205F-4C46-9172-A81E2AD54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169" y="620713"/>
            <a:ext cx="2016125" cy="1843087"/>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Ion_chamber_industrial">
            <a:extLst>
              <a:ext uri="{FF2B5EF4-FFF2-40B4-BE49-F238E27FC236}">
                <a16:creationId xmlns:a16="http://schemas.microsoft.com/office/drawing/2014/main" id="{7BCD072B-A0F0-4A2F-8269-9428B9ADB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9586" y="627857"/>
            <a:ext cx="1822450" cy="1871662"/>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Ion_chamber_low_level">
            <a:extLst>
              <a:ext uri="{FF2B5EF4-FFF2-40B4-BE49-F238E27FC236}">
                <a16:creationId xmlns:a16="http://schemas.microsoft.com/office/drawing/2014/main" id="{C4C41476-2A26-46C8-A656-ECF156D38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6427" y="592932"/>
            <a:ext cx="2592388" cy="1863725"/>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Ion_Chamber_smoke_detect">
            <a:extLst>
              <a:ext uri="{FF2B5EF4-FFF2-40B4-BE49-F238E27FC236}">
                <a16:creationId xmlns:a16="http://schemas.microsoft.com/office/drawing/2014/main" id="{62BAFF67-4A0A-4686-B032-8A050F8AD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940" y="627857"/>
            <a:ext cx="216058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465" name="Picture 9" descr="Ion_chamber_welltype">
            <a:extLst>
              <a:ext uri="{FF2B5EF4-FFF2-40B4-BE49-F238E27FC236}">
                <a16:creationId xmlns:a16="http://schemas.microsoft.com/office/drawing/2014/main" id="{AC53E2D7-C629-4E82-9FBF-2911FA137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281" y="2847685"/>
            <a:ext cx="4608512" cy="3460750"/>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Ion_chamber_pocket">
            <a:extLst>
              <a:ext uri="{FF2B5EF4-FFF2-40B4-BE49-F238E27FC236}">
                <a16:creationId xmlns:a16="http://schemas.microsoft.com/office/drawing/2014/main" id="{10F58970-4942-418B-9C0E-41793C2CEE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6722" y="2925763"/>
            <a:ext cx="847725" cy="3455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7E21FAB-ED54-4DD4-AB5C-20EF0E0241A2}"/>
              </a:ext>
            </a:extLst>
          </p:cNvPr>
          <p:cNvSpPr>
            <a:spLocks noGrp="1" noChangeArrowheads="1"/>
          </p:cNvSpPr>
          <p:nvPr>
            <p:ph type="title"/>
          </p:nvPr>
        </p:nvSpPr>
        <p:spPr>
          <a:xfrm>
            <a:off x="1992313" y="188913"/>
            <a:ext cx="8229600" cy="95250"/>
          </a:xfrm>
        </p:spPr>
        <p:txBody>
          <a:bodyPr>
            <a:normAutofit fontScale="90000"/>
          </a:bodyPr>
          <a:lstStyle/>
          <a:p>
            <a:pPr eaLnBrk="1" hangingPunct="1">
              <a:defRPr/>
            </a:pPr>
            <a:r>
              <a:rPr lang="cs-CZ" altLang="cs-CZ" sz="4000" dirty="0"/>
              <a:t> </a:t>
            </a:r>
          </a:p>
        </p:txBody>
      </p:sp>
      <p:sp>
        <p:nvSpPr>
          <p:cNvPr id="20483" name="Rectangle 3">
            <a:extLst>
              <a:ext uri="{FF2B5EF4-FFF2-40B4-BE49-F238E27FC236}">
                <a16:creationId xmlns:a16="http://schemas.microsoft.com/office/drawing/2014/main" id="{5779E823-7809-4A30-9E41-04A686D43763}"/>
              </a:ext>
            </a:extLst>
          </p:cNvPr>
          <p:cNvSpPr>
            <a:spLocks noGrp="1" noChangeArrowheads="1"/>
          </p:cNvSpPr>
          <p:nvPr>
            <p:ph type="body" idx="1"/>
          </p:nvPr>
        </p:nvSpPr>
        <p:spPr>
          <a:xfrm>
            <a:off x="652518" y="243785"/>
            <a:ext cx="10909190" cy="6337302"/>
          </a:xfrm>
        </p:spPr>
        <p:txBody>
          <a:bodyPr>
            <a:normAutofit/>
          </a:bodyPr>
          <a:lstStyle/>
          <a:p>
            <a:pPr eaLnBrk="1" hangingPunct="1">
              <a:lnSpc>
                <a:spcPct val="85000"/>
              </a:lnSpc>
              <a:buFont typeface="Wingdings" panose="05000000000000000000" pitchFamily="2" charset="2"/>
              <a:buNone/>
              <a:defRPr/>
            </a:pPr>
            <a:r>
              <a:rPr lang="cs-CZ" altLang="cs-CZ" sz="2000" b="1" dirty="0">
                <a:latin typeface="Arial" panose="020B0604020202020204" pitchFamily="34" charset="0"/>
              </a:rPr>
              <a:t>	</a:t>
            </a:r>
            <a:r>
              <a:rPr lang="cs-CZ" altLang="cs-CZ" sz="2000" b="1" dirty="0">
                <a:solidFill>
                  <a:srgbClr val="C00000"/>
                </a:solidFill>
                <a:latin typeface="Arial" panose="020B0604020202020204" pitchFamily="34" charset="0"/>
              </a:rPr>
              <a:t>Proporcionální detektor:</a:t>
            </a:r>
          </a:p>
          <a:p>
            <a:pPr lvl="1" eaLnBrk="1" hangingPunct="1">
              <a:lnSpc>
                <a:spcPct val="85000"/>
              </a:lnSpc>
              <a:defRPr/>
            </a:pPr>
            <a:r>
              <a:rPr lang="cs-CZ" altLang="cs-CZ" sz="2000" dirty="0">
                <a:solidFill>
                  <a:srgbClr val="002060"/>
                </a:solidFill>
                <a:latin typeface="Arial" panose="020B0604020202020204" pitchFamily="34" charset="0"/>
              </a:rPr>
              <a:t>pracuje prakticky vždy v impulsním režimu,</a:t>
            </a:r>
          </a:p>
          <a:p>
            <a:pPr lvl="1" eaLnBrk="1" hangingPunct="1">
              <a:lnSpc>
                <a:spcPct val="85000"/>
              </a:lnSpc>
              <a:defRPr/>
            </a:pPr>
            <a:r>
              <a:rPr lang="cs-CZ" altLang="cs-CZ" sz="2000" dirty="0">
                <a:solidFill>
                  <a:srgbClr val="002060"/>
                </a:solidFill>
                <a:latin typeface="Arial" panose="020B0604020202020204" pitchFamily="34" charset="0"/>
              </a:rPr>
              <a:t>využívá plynové zesílení ke znásobení počtu nosičů náboje vytvořených ionizací v plynu – tím se dosahuje podstatně větší amplituda impulsu než u impulsních ionizačních komor</a:t>
            </a:r>
          </a:p>
          <a:p>
            <a:pPr eaLnBrk="1" hangingPunct="1">
              <a:lnSpc>
                <a:spcPct val="85000"/>
              </a:lnSpc>
              <a:buFont typeface="Wingdings" panose="05000000000000000000" pitchFamily="2" charset="2"/>
              <a:buNone/>
              <a:defRPr/>
            </a:pPr>
            <a:r>
              <a:rPr lang="cs-CZ" altLang="cs-CZ" sz="2000" dirty="0">
                <a:solidFill>
                  <a:srgbClr val="002060"/>
                </a:solidFill>
                <a:latin typeface="Arial" panose="020B0604020202020204" pitchFamily="34" charset="0"/>
              </a:rPr>
              <a:t>	Plynové zesílení: elektrony vytvořené primární ionizací v plynech, kde nevytvářejí záporné ionty, jsou elektrickým polem urychlovány natolik, že způsobují na své dráze další ionizaci atomů nebo molekul plynu. Takto uvolněné elektrony jsou polem také urychlovány a dosáhnou-li dostatečně vysoké energie, mohou rovněž ionizovat, počet iont-elektronových párů lavinovitě roste, vzniká tzv. </a:t>
            </a:r>
            <a:r>
              <a:rPr lang="cs-CZ" altLang="cs-CZ" sz="2000" dirty="0" err="1">
                <a:solidFill>
                  <a:srgbClr val="002060"/>
                </a:solidFill>
                <a:latin typeface="Arial" panose="020B0604020202020204" pitchFamily="34" charset="0"/>
              </a:rPr>
              <a:t>Towsendova</a:t>
            </a:r>
            <a:r>
              <a:rPr lang="cs-CZ" altLang="cs-CZ" sz="2000" dirty="0">
                <a:solidFill>
                  <a:srgbClr val="002060"/>
                </a:solidFill>
                <a:latin typeface="Arial" panose="020B0604020202020204" pitchFamily="34" charset="0"/>
              </a:rPr>
              <a:t> lavina. K efektu dochází od intenzity elektrického pole 10</a:t>
            </a:r>
            <a:r>
              <a:rPr lang="cs-CZ" altLang="cs-CZ" sz="2000" baseline="30000" dirty="0">
                <a:solidFill>
                  <a:srgbClr val="002060"/>
                </a:solidFill>
                <a:latin typeface="Arial" panose="020B0604020202020204" pitchFamily="34" charset="0"/>
              </a:rPr>
              <a:t>6</a:t>
            </a:r>
            <a:r>
              <a:rPr lang="cs-CZ" altLang="cs-CZ" sz="2000" dirty="0">
                <a:solidFill>
                  <a:srgbClr val="002060"/>
                </a:solidFill>
                <a:latin typeface="Arial" panose="020B0604020202020204" pitchFamily="34" charset="0"/>
              </a:rPr>
              <a:t> Vm</a:t>
            </a:r>
            <a:r>
              <a:rPr lang="cs-CZ" altLang="cs-CZ" sz="2000" baseline="30000" dirty="0">
                <a:solidFill>
                  <a:srgbClr val="002060"/>
                </a:solidFill>
                <a:latin typeface="Arial" panose="020B0604020202020204" pitchFamily="34" charset="0"/>
              </a:rPr>
              <a:t>-1</a:t>
            </a:r>
            <a:r>
              <a:rPr lang="cs-CZ" altLang="cs-CZ" sz="2000" dirty="0">
                <a:solidFill>
                  <a:srgbClr val="002060"/>
                </a:solidFill>
                <a:latin typeface="Arial" panose="020B0604020202020204" pitchFamily="34" charset="0"/>
              </a:rPr>
              <a:t>.</a:t>
            </a:r>
          </a:p>
          <a:p>
            <a:pPr eaLnBrk="1" hangingPunct="1">
              <a:lnSpc>
                <a:spcPct val="85000"/>
              </a:lnSpc>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Uvažujme proporcionální detektor s válcovou katodou o poloměru </a:t>
            </a:r>
            <a:r>
              <a:rPr lang="cs-CZ" altLang="cs-CZ" sz="2000" dirty="0" err="1">
                <a:solidFill>
                  <a:srgbClr val="002060"/>
                </a:solidFill>
                <a:latin typeface="Arial" panose="020B0604020202020204" pitchFamily="34" charset="0"/>
              </a:rPr>
              <a:t>r</a:t>
            </a:r>
            <a:r>
              <a:rPr lang="cs-CZ" altLang="cs-CZ" sz="2000" baseline="-25000" dirty="0" err="1">
                <a:solidFill>
                  <a:srgbClr val="002060"/>
                </a:solidFill>
                <a:latin typeface="Arial" panose="020B0604020202020204" pitchFamily="34" charset="0"/>
              </a:rPr>
              <a:t>k</a:t>
            </a:r>
            <a:r>
              <a:rPr lang="cs-CZ" altLang="cs-CZ" sz="2000" dirty="0">
                <a:solidFill>
                  <a:srgbClr val="002060"/>
                </a:solidFill>
                <a:latin typeface="Arial" panose="020B0604020202020204" pitchFamily="34" charset="0"/>
              </a:rPr>
              <a:t> a v</a:t>
            </a:r>
            <a:r>
              <a:rPr lang="en-US" altLang="cs-CZ" sz="2000" dirty="0">
                <a:solidFill>
                  <a:srgbClr val="002060"/>
                </a:solidFill>
                <a:latin typeface="Arial" panose="020B0604020202020204" pitchFamily="34" charset="0"/>
                <a:cs typeface="Arial" panose="020B0604020202020204" pitchFamily="34" charset="0"/>
              </a:rPr>
              <a:t> </a:t>
            </a:r>
            <a:r>
              <a:rPr lang="cs-CZ" altLang="cs-CZ" sz="2000" dirty="0">
                <a:solidFill>
                  <a:srgbClr val="002060"/>
                </a:solidFill>
                <a:latin typeface="Arial" panose="020B0604020202020204" pitchFamily="34" charset="0"/>
              </a:rPr>
              <a:t>její ose je anoda s poloměrem </a:t>
            </a:r>
            <a:r>
              <a:rPr lang="cs-CZ" altLang="cs-CZ" sz="2000" dirty="0" err="1">
                <a:solidFill>
                  <a:srgbClr val="002060"/>
                </a:solidFill>
                <a:latin typeface="Arial" panose="020B0604020202020204" pitchFamily="34" charset="0"/>
              </a:rPr>
              <a:t>r</a:t>
            </a:r>
            <a:r>
              <a:rPr lang="cs-CZ" altLang="cs-CZ" sz="2000" baseline="-25000" dirty="0" err="1">
                <a:solidFill>
                  <a:srgbClr val="002060"/>
                </a:solidFill>
                <a:latin typeface="Arial" panose="020B0604020202020204" pitchFamily="34" charset="0"/>
              </a:rPr>
              <a:t>a</a:t>
            </a:r>
            <a:r>
              <a:rPr lang="cs-CZ" altLang="cs-CZ" sz="2000" dirty="0">
                <a:solidFill>
                  <a:srgbClr val="002060"/>
                </a:solidFill>
                <a:latin typeface="Arial" panose="020B0604020202020204" pitchFamily="34" charset="0"/>
              </a:rPr>
              <a:t>.</a:t>
            </a:r>
          </a:p>
          <a:p>
            <a:pPr eaLnBrk="1" hangingPunct="1">
              <a:lnSpc>
                <a:spcPct val="85000"/>
              </a:lnSpc>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Vloží-li se mezi elektrody napětí U,</a:t>
            </a:r>
          </a:p>
          <a:p>
            <a:pPr eaLnBrk="1" hangingPunct="1">
              <a:lnSpc>
                <a:spcPct val="85000"/>
              </a:lnSpc>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bude intenzita elektrického pole E</a:t>
            </a:r>
            <a:r>
              <a:rPr lang="cs-CZ" altLang="cs-CZ" sz="2000" baseline="-25000" dirty="0">
                <a:solidFill>
                  <a:srgbClr val="002060"/>
                </a:solidFill>
                <a:latin typeface="Arial" panose="020B0604020202020204" pitchFamily="34" charset="0"/>
              </a:rPr>
              <a:t>r</a:t>
            </a:r>
          </a:p>
          <a:p>
            <a:pPr eaLnBrk="1" hangingPunct="1">
              <a:lnSpc>
                <a:spcPct val="85000"/>
              </a:lnSpc>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ve vzdálenosti r od osy katody:</a:t>
            </a:r>
          </a:p>
          <a:p>
            <a:pPr eaLnBrk="1" hangingPunct="1">
              <a:lnSpc>
                <a:spcPct val="85000"/>
              </a:lnSpc>
              <a:spcBef>
                <a:spcPct val="0"/>
              </a:spcBef>
              <a:buFont typeface="Wingdings" panose="05000000000000000000" pitchFamily="2" charset="2"/>
              <a:buNone/>
              <a:defRPr/>
            </a:pPr>
            <a:endParaRPr lang="cs-CZ" altLang="cs-CZ" sz="2000" dirty="0">
              <a:solidFill>
                <a:srgbClr val="002060"/>
              </a:solidFill>
              <a:latin typeface="Arial" panose="020B0604020202020204" pitchFamily="34" charset="0"/>
            </a:endParaRPr>
          </a:p>
          <a:p>
            <a:pPr eaLnBrk="1" hangingPunct="1">
              <a:lnSpc>
                <a:spcPct val="85000"/>
              </a:lnSpc>
              <a:spcBef>
                <a:spcPct val="0"/>
              </a:spcBef>
              <a:buFont typeface="Wingdings" panose="05000000000000000000" pitchFamily="2" charset="2"/>
              <a:buNone/>
              <a:defRPr/>
            </a:pPr>
            <a:endParaRPr lang="cs-CZ" altLang="cs-CZ" sz="2000" dirty="0">
              <a:solidFill>
                <a:srgbClr val="002060"/>
              </a:solidFill>
              <a:latin typeface="Arial" panose="020B0604020202020204" pitchFamily="34" charset="0"/>
            </a:endParaRPr>
          </a:p>
          <a:p>
            <a:pPr eaLnBrk="1" hangingPunct="1">
              <a:lnSpc>
                <a:spcPct val="85000"/>
              </a:lnSpc>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a:t>
            </a:r>
          </a:p>
          <a:p>
            <a:pPr eaLnBrk="1" hangingPunct="1">
              <a:lnSpc>
                <a:spcPct val="85000"/>
              </a:lnSpc>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Je tedy zřejmé, že k násobení počtu </a:t>
            </a:r>
          </a:p>
          <a:p>
            <a:pPr eaLnBrk="1" hangingPunct="1">
              <a:lnSpc>
                <a:spcPct val="85000"/>
              </a:lnSpc>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elektronů dochází v oblasti kolem</a:t>
            </a:r>
          </a:p>
          <a:p>
            <a:pPr eaLnBrk="1" hangingPunct="1">
              <a:lnSpc>
                <a:spcPct val="85000"/>
              </a:lnSpc>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anody a je výhodné, je-li </a:t>
            </a:r>
            <a:r>
              <a:rPr lang="cs-CZ" altLang="cs-CZ" sz="2000" dirty="0" err="1">
                <a:solidFill>
                  <a:srgbClr val="002060"/>
                </a:solidFill>
                <a:latin typeface="Arial" panose="020B0604020202020204" pitchFamily="34" charset="0"/>
              </a:rPr>
              <a:t>r</a:t>
            </a:r>
            <a:r>
              <a:rPr lang="cs-CZ" altLang="cs-CZ" sz="2000" baseline="-25000" dirty="0" err="1">
                <a:solidFill>
                  <a:srgbClr val="002060"/>
                </a:solidFill>
                <a:latin typeface="Arial" panose="020B0604020202020204" pitchFamily="34" charset="0"/>
              </a:rPr>
              <a:t>a</a:t>
            </a:r>
            <a:r>
              <a:rPr lang="cs-CZ" altLang="cs-CZ" sz="2000" dirty="0">
                <a:solidFill>
                  <a:srgbClr val="002060"/>
                </a:solidFill>
                <a:latin typeface="Arial" panose="020B0604020202020204" pitchFamily="34" charset="0"/>
              </a:rPr>
              <a:t> co</a:t>
            </a:r>
          </a:p>
          <a:p>
            <a:pPr eaLnBrk="1" hangingPunct="1">
              <a:lnSpc>
                <a:spcPct val="85000"/>
              </a:lnSpc>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nejmenší.	</a:t>
            </a:r>
          </a:p>
        </p:txBody>
      </p:sp>
      <p:pic>
        <p:nvPicPr>
          <p:cNvPr id="16388" name="Picture 4" descr="Proporc_zapojeni">
            <a:extLst>
              <a:ext uri="{FF2B5EF4-FFF2-40B4-BE49-F238E27FC236}">
                <a16:creationId xmlns:a16="http://schemas.microsoft.com/office/drawing/2014/main" id="{F561A7C9-4ED0-4B0A-9E17-A9474BF43B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68"/>
          <a:stretch/>
        </p:blipFill>
        <p:spPr bwMode="auto">
          <a:xfrm>
            <a:off x="5707811" y="3490087"/>
            <a:ext cx="5159652" cy="30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9">
            <a:extLst>
              <a:ext uri="{FF2B5EF4-FFF2-40B4-BE49-F238E27FC236}">
                <a16:creationId xmlns:a16="http://schemas.microsoft.com/office/drawing/2014/main" id="{A1133AC0-56A5-41CE-9071-77863D0D6F54}"/>
              </a:ext>
            </a:extLst>
          </p:cNvPr>
          <p:cNvSpPr>
            <a:spLocks noChangeArrowheads="1"/>
          </p:cNvSpPr>
          <p:nvPr/>
        </p:nvSpPr>
        <p:spPr bwMode="auto">
          <a:xfrm>
            <a:off x="1524001" y="30300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graphicFrame>
        <p:nvGraphicFramePr>
          <p:cNvPr id="16390" name="Object 8">
            <a:extLst>
              <a:ext uri="{FF2B5EF4-FFF2-40B4-BE49-F238E27FC236}">
                <a16:creationId xmlns:a16="http://schemas.microsoft.com/office/drawing/2014/main" id="{A20A80B6-B780-457A-AB8B-C02DC2E0B3E9}"/>
              </a:ext>
            </a:extLst>
          </p:cNvPr>
          <p:cNvGraphicFramePr>
            <a:graphicFrameLocks noChangeAspect="1"/>
          </p:cNvGraphicFramePr>
          <p:nvPr>
            <p:extLst>
              <p:ext uri="{D42A27DB-BD31-4B8C-83A1-F6EECF244321}">
                <p14:modId xmlns:p14="http://schemas.microsoft.com/office/powerpoint/2010/main" val="3200823071"/>
              </p:ext>
            </p:extLst>
          </p:nvPr>
        </p:nvGraphicFramePr>
        <p:xfrm>
          <a:off x="2388002" y="4423714"/>
          <a:ext cx="1584325" cy="654050"/>
        </p:xfrm>
        <a:graphic>
          <a:graphicData uri="http://schemas.openxmlformats.org/presentationml/2006/ole">
            <mc:AlternateContent xmlns:mc="http://schemas.openxmlformats.org/markup-compatibility/2006">
              <mc:Choice xmlns:v="urn:schemas-microsoft-com:vml" Requires="v">
                <p:oleObj spid="_x0000_s1027" name="Rovnice" r:id="rId4" imgW="1040948" imgH="431613" progId="Equation.3">
                  <p:embed/>
                </p:oleObj>
              </mc:Choice>
              <mc:Fallback>
                <p:oleObj name="Rovnice" r:id="rId4" imgW="1040948" imgH="431613" progId="Equation.3">
                  <p:embed/>
                  <p:pic>
                    <p:nvPicPr>
                      <p:cNvPr id="16390" name="Object 8">
                        <a:extLst>
                          <a:ext uri="{FF2B5EF4-FFF2-40B4-BE49-F238E27FC236}">
                            <a16:creationId xmlns:a16="http://schemas.microsoft.com/office/drawing/2014/main" id="{A20A80B6-B780-457A-AB8B-C02DC2E0B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8002" y="4423714"/>
                        <a:ext cx="1584325" cy="654050"/>
                      </a:xfrm>
                      <a:prstGeom prst="rect">
                        <a:avLst/>
                      </a:prstGeom>
                      <a:noFill/>
                      <a:ln>
                        <a:noFill/>
                      </a:ln>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04DE1F9-123E-45E0-A8F2-AFDAF02C97E1}"/>
              </a:ext>
            </a:extLst>
          </p:cNvPr>
          <p:cNvSpPr>
            <a:spLocks noGrp="1" noChangeArrowheads="1"/>
          </p:cNvSpPr>
          <p:nvPr>
            <p:ph type="title"/>
          </p:nvPr>
        </p:nvSpPr>
        <p:spPr>
          <a:xfrm flipV="1">
            <a:off x="1992313" y="0"/>
            <a:ext cx="8229600" cy="69850"/>
          </a:xfrm>
        </p:spPr>
        <p:txBody>
          <a:bodyPr>
            <a:normAutofit fontScale="90000"/>
          </a:bodyPr>
          <a:lstStyle/>
          <a:p>
            <a:pPr eaLnBrk="1" hangingPunct="1">
              <a:defRPr/>
            </a:pPr>
            <a:r>
              <a:rPr lang="cs-CZ" altLang="cs-CZ" sz="4000" dirty="0"/>
              <a:t> </a:t>
            </a:r>
          </a:p>
        </p:txBody>
      </p:sp>
      <p:sp>
        <p:nvSpPr>
          <p:cNvPr id="23555" name="Rectangle 3">
            <a:extLst>
              <a:ext uri="{FF2B5EF4-FFF2-40B4-BE49-F238E27FC236}">
                <a16:creationId xmlns:a16="http://schemas.microsoft.com/office/drawing/2014/main" id="{1BEF1A52-8A24-40C5-AFA4-37AD3D67D9B1}"/>
              </a:ext>
            </a:extLst>
          </p:cNvPr>
          <p:cNvSpPr>
            <a:spLocks noGrp="1" noChangeArrowheads="1"/>
          </p:cNvSpPr>
          <p:nvPr>
            <p:ph type="body" idx="1"/>
          </p:nvPr>
        </p:nvSpPr>
        <p:spPr>
          <a:xfrm>
            <a:off x="4511676" y="3522428"/>
            <a:ext cx="6938202" cy="3116911"/>
          </a:xfrm>
        </p:spPr>
        <p:txBody>
          <a:bodyPr/>
          <a:lstStyle/>
          <a:p>
            <a:pPr eaLnBrk="1" hangingPunct="1">
              <a:buFont typeface="Wingdings" panose="05000000000000000000" pitchFamily="2" charset="2"/>
              <a:buNone/>
              <a:defRPr/>
            </a:pPr>
            <a:r>
              <a:rPr lang="cs-CZ" altLang="cs-CZ" sz="2000" dirty="0">
                <a:latin typeface="Arial" panose="020B0604020202020204" pitchFamily="34" charset="0"/>
              </a:rPr>
              <a:t>	</a:t>
            </a:r>
            <a:r>
              <a:rPr lang="cs-CZ" altLang="cs-CZ" sz="2000" dirty="0">
                <a:solidFill>
                  <a:srgbClr val="002060"/>
                </a:solidFill>
                <a:latin typeface="Arial" panose="020B0604020202020204" pitchFamily="34" charset="0"/>
              </a:rPr>
              <a:t>Různá schémata proporcionálních detektorů:</a:t>
            </a:r>
          </a:p>
          <a:p>
            <a:pPr lvl="1" eaLnBrk="1" hangingPunct="1">
              <a:defRPr/>
            </a:pPr>
            <a:r>
              <a:rPr lang="cs-CZ" altLang="cs-CZ" sz="2000" dirty="0">
                <a:solidFill>
                  <a:srgbClr val="002060"/>
                </a:solidFill>
                <a:latin typeface="Arial" panose="020B0604020202020204" pitchFamily="34" charset="0"/>
              </a:rPr>
              <a:t>proporcionální detektor pro detekci v úhlu 2</a:t>
            </a:r>
            <a:r>
              <a:rPr lang="cs-CZ" altLang="cs-CZ" sz="2000" dirty="0">
                <a:solidFill>
                  <a:srgbClr val="002060"/>
                </a:solidFill>
                <a:latin typeface="Arial" panose="020B0604020202020204" pitchFamily="34" charset="0"/>
                <a:sym typeface="Symbol" panose="05050102010706020507" pitchFamily="18" charset="2"/>
              </a:rPr>
              <a:t>,</a:t>
            </a:r>
          </a:p>
          <a:p>
            <a:pPr lvl="1" eaLnBrk="1" hangingPunct="1">
              <a:defRPr/>
            </a:pPr>
            <a:r>
              <a:rPr lang="cs-CZ" altLang="cs-CZ" sz="2000" dirty="0">
                <a:solidFill>
                  <a:srgbClr val="002060"/>
                </a:solidFill>
                <a:latin typeface="Arial" panose="020B0604020202020204" pitchFamily="34" charset="0"/>
                <a:sym typeface="Symbol" panose="05050102010706020507" pitchFamily="18" charset="2"/>
              </a:rPr>
              <a:t>proporcionální detektor pro detekci v úhlu 4,</a:t>
            </a:r>
          </a:p>
          <a:p>
            <a:pPr lvl="1" eaLnBrk="1" hangingPunct="1">
              <a:defRPr/>
            </a:pPr>
            <a:r>
              <a:rPr lang="cs-CZ" altLang="cs-CZ" sz="2000" dirty="0">
                <a:solidFill>
                  <a:srgbClr val="002060"/>
                </a:solidFill>
                <a:latin typeface="Arial" panose="020B0604020202020204" pitchFamily="34" charset="0"/>
                <a:sym typeface="Symbol" panose="05050102010706020507" pitchFamily="18" charset="2"/>
              </a:rPr>
              <a:t>„</a:t>
            </a:r>
            <a:r>
              <a:rPr lang="cs-CZ" altLang="cs-CZ" sz="2000" dirty="0" err="1">
                <a:solidFill>
                  <a:srgbClr val="002060"/>
                </a:solidFill>
                <a:latin typeface="Arial" panose="020B0604020202020204" pitchFamily="34" charset="0"/>
                <a:sym typeface="Symbol" panose="05050102010706020507" pitchFamily="18" charset="2"/>
              </a:rPr>
              <a:t>mnohodrátový</a:t>
            </a:r>
            <a:r>
              <a:rPr lang="cs-CZ" altLang="cs-CZ" sz="2000" dirty="0">
                <a:solidFill>
                  <a:srgbClr val="002060"/>
                </a:solidFill>
                <a:latin typeface="Arial" panose="020B0604020202020204" pitchFamily="34" charset="0"/>
                <a:sym typeface="Symbol" panose="05050102010706020507" pitchFamily="18" charset="2"/>
              </a:rPr>
              <a:t>“ proporcionální detektor pro dvoudimenzionální polohovou detekci,</a:t>
            </a:r>
          </a:p>
          <a:p>
            <a:pPr lvl="1" eaLnBrk="1" hangingPunct="1">
              <a:defRPr/>
            </a:pPr>
            <a:r>
              <a:rPr lang="cs-CZ" altLang="cs-CZ" sz="2000" dirty="0">
                <a:solidFill>
                  <a:srgbClr val="002060"/>
                </a:solidFill>
                <a:latin typeface="Arial" panose="020B0604020202020204" pitchFamily="34" charset="0"/>
                <a:sym typeface="Symbol" panose="05050102010706020507" pitchFamily="18" charset="2"/>
              </a:rPr>
              <a:t>tzv. „dlouhý počítač“ – proporcionální detektor plněný BF3 pro detekci neutronů obklopený parafínovým moderátorem pro dosažení široké oblasti, v níž je signál málo závislý na energii dopadajících neutronů. </a:t>
            </a:r>
          </a:p>
        </p:txBody>
      </p:sp>
      <p:pic>
        <p:nvPicPr>
          <p:cNvPr id="18436" name="Picture 4" descr="Proporc_schema_1">
            <a:extLst>
              <a:ext uri="{FF2B5EF4-FFF2-40B4-BE49-F238E27FC236}">
                <a16:creationId xmlns:a16="http://schemas.microsoft.com/office/drawing/2014/main" id="{2A2DD98F-F29A-4694-9811-97D1AB821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928"/>
          <a:stretch>
            <a:fillRect/>
          </a:stretch>
        </p:blipFill>
        <p:spPr bwMode="auto">
          <a:xfrm>
            <a:off x="1178477" y="274914"/>
            <a:ext cx="27368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Proporc_schema_2">
            <a:extLst>
              <a:ext uri="{FF2B5EF4-FFF2-40B4-BE49-F238E27FC236}">
                <a16:creationId xmlns:a16="http://schemas.microsoft.com/office/drawing/2014/main" id="{4D15BF89-A916-48C2-8FB4-DBF18F925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88" t="5383" r="14543" b="5383"/>
          <a:stretch>
            <a:fillRect/>
          </a:stretch>
        </p:blipFill>
        <p:spPr bwMode="auto">
          <a:xfrm>
            <a:off x="1242088" y="2173287"/>
            <a:ext cx="273685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Proporc_schema_3">
            <a:extLst>
              <a:ext uri="{FF2B5EF4-FFF2-40B4-BE49-F238E27FC236}">
                <a16:creationId xmlns:a16="http://schemas.microsoft.com/office/drawing/2014/main" id="{9301561F-4364-4669-B30B-7CB93095FD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797" y="218661"/>
            <a:ext cx="6186115" cy="313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Proporc_multiwire">
            <a:extLst>
              <a:ext uri="{FF2B5EF4-FFF2-40B4-BE49-F238E27FC236}">
                <a16:creationId xmlns:a16="http://schemas.microsoft.com/office/drawing/2014/main" id="{D96AACCC-195D-49C9-9D42-FFAF288493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227"/>
          <a:stretch>
            <a:fillRect/>
          </a:stretch>
        </p:blipFill>
        <p:spPr bwMode="auto">
          <a:xfrm>
            <a:off x="1329552" y="4684712"/>
            <a:ext cx="273685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2AA8771-F2D4-4E13-B634-10104A87132D}"/>
              </a:ext>
            </a:extLst>
          </p:cNvPr>
          <p:cNvSpPr>
            <a:spLocks noGrp="1" noChangeArrowheads="1"/>
          </p:cNvSpPr>
          <p:nvPr>
            <p:ph type="title"/>
          </p:nvPr>
        </p:nvSpPr>
        <p:spPr>
          <a:xfrm>
            <a:off x="1981200" y="188914"/>
            <a:ext cx="8229600" cy="71437"/>
          </a:xfrm>
        </p:spPr>
        <p:txBody>
          <a:bodyPr>
            <a:normAutofit fontScale="90000"/>
          </a:bodyPr>
          <a:lstStyle/>
          <a:p>
            <a:pPr eaLnBrk="1" hangingPunct="1">
              <a:defRPr/>
            </a:pPr>
            <a:r>
              <a:rPr lang="cs-CZ" altLang="cs-CZ" sz="4000" dirty="0"/>
              <a:t> </a:t>
            </a:r>
          </a:p>
        </p:txBody>
      </p:sp>
      <p:sp>
        <p:nvSpPr>
          <p:cNvPr id="24579" name="Rectangle 3">
            <a:extLst>
              <a:ext uri="{FF2B5EF4-FFF2-40B4-BE49-F238E27FC236}">
                <a16:creationId xmlns:a16="http://schemas.microsoft.com/office/drawing/2014/main" id="{EF9B0A6E-74DC-455B-BD08-FFEFC1CBA337}"/>
              </a:ext>
            </a:extLst>
          </p:cNvPr>
          <p:cNvSpPr>
            <a:spLocks noGrp="1" noChangeArrowheads="1"/>
          </p:cNvSpPr>
          <p:nvPr>
            <p:ph type="body" idx="1"/>
          </p:nvPr>
        </p:nvSpPr>
        <p:spPr>
          <a:xfrm>
            <a:off x="844163" y="4356461"/>
            <a:ext cx="10503673" cy="2232024"/>
          </a:xfrm>
        </p:spPr>
        <p:txBody>
          <a:bodyPr>
            <a:normAutofit/>
          </a:bodyPr>
          <a:lstStyle/>
          <a:p>
            <a:pPr eaLnBrk="1" hangingPunct="1">
              <a:lnSpc>
                <a:spcPct val="85000"/>
              </a:lnSpc>
              <a:buFont typeface="Wingdings" panose="05000000000000000000" pitchFamily="2" charset="2"/>
              <a:buNone/>
              <a:defRPr/>
            </a:pPr>
            <a:r>
              <a:rPr lang="cs-CZ" altLang="cs-CZ" sz="2000" dirty="0"/>
              <a:t>	</a:t>
            </a:r>
            <a:r>
              <a:rPr lang="cs-CZ" altLang="cs-CZ" sz="2000" dirty="0">
                <a:solidFill>
                  <a:srgbClr val="002060"/>
                </a:solidFill>
                <a:latin typeface="Arial" panose="020B0604020202020204" pitchFamily="34" charset="0"/>
              </a:rPr>
              <a:t>Typické aplikace proporcionálních detektorů:</a:t>
            </a:r>
          </a:p>
          <a:p>
            <a:pPr lvl="1" eaLnBrk="1" hangingPunct="1">
              <a:lnSpc>
                <a:spcPct val="85000"/>
              </a:lnSpc>
              <a:defRPr/>
            </a:pPr>
            <a:r>
              <a:rPr lang="cs-CZ" altLang="cs-CZ" sz="2000" dirty="0">
                <a:solidFill>
                  <a:srgbClr val="002060"/>
                </a:solidFill>
                <a:latin typeface="Arial" panose="020B0604020202020204" pitchFamily="34" charset="0"/>
              </a:rPr>
              <a:t>počítání částic </a:t>
            </a:r>
            <a:r>
              <a:rPr lang="cs-CZ" altLang="cs-CZ" sz="2000" dirty="0">
                <a:solidFill>
                  <a:srgbClr val="002060"/>
                </a:solidFill>
                <a:latin typeface="Arial" panose="020B0604020202020204" pitchFamily="34" charset="0"/>
                <a:sym typeface="Symbol" panose="05050102010706020507" pitchFamily="18" charset="2"/>
              </a:rPr>
              <a:t>, absolutní měření aktivit  - zářič se umisťuje dovnitř detektoru (interní počítač),</a:t>
            </a:r>
          </a:p>
          <a:p>
            <a:pPr lvl="1" eaLnBrk="1" hangingPunct="1">
              <a:lnSpc>
                <a:spcPct val="85000"/>
              </a:lnSpc>
              <a:defRPr/>
            </a:pPr>
            <a:r>
              <a:rPr lang="cs-CZ" altLang="cs-CZ" sz="2000" dirty="0">
                <a:solidFill>
                  <a:srgbClr val="002060"/>
                </a:solidFill>
                <a:latin typeface="Arial" panose="020B0604020202020204" pitchFamily="34" charset="0"/>
              </a:rPr>
              <a:t>počítání částic </a:t>
            </a:r>
            <a:r>
              <a:rPr lang="cs-CZ" altLang="cs-CZ" sz="2000" dirty="0">
                <a:solidFill>
                  <a:srgbClr val="002060"/>
                </a:solidFill>
                <a:latin typeface="Arial" panose="020B0604020202020204" pitchFamily="34" charset="0"/>
                <a:sym typeface="Symbol" panose="05050102010706020507" pitchFamily="18" charset="2"/>
              </a:rPr>
              <a:t>, absolutní měření aktivit  - používají se jak detektory se vstupním okénkem, tak i interní počítače,</a:t>
            </a:r>
          </a:p>
          <a:p>
            <a:pPr lvl="1" eaLnBrk="1" hangingPunct="1">
              <a:lnSpc>
                <a:spcPct val="85000"/>
              </a:lnSpc>
              <a:defRPr/>
            </a:pPr>
            <a:r>
              <a:rPr lang="cs-CZ" altLang="cs-CZ" sz="2000" dirty="0">
                <a:solidFill>
                  <a:srgbClr val="002060"/>
                </a:solidFill>
                <a:latin typeface="Arial" panose="020B0604020202020204" pitchFamily="34" charset="0"/>
                <a:sym typeface="Symbol" panose="05050102010706020507" pitchFamily="18" charset="2"/>
              </a:rPr>
              <a:t>detekce a spektrometrie nízkoenergetického fotonového záření </a:t>
            </a:r>
          </a:p>
          <a:p>
            <a:pPr lvl="1" eaLnBrk="1" hangingPunct="1">
              <a:lnSpc>
                <a:spcPct val="85000"/>
              </a:lnSpc>
              <a:defRPr/>
            </a:pPr>
            <a:r>
              <a:rPr lang="cs-CZ" altLang="cs-CZ" sz="2000" dirty="0">
                <a:solidFill>
                  <a:srgbClr val="002060"/>
                </a:solidFill>
                <a:latin typeface="Arial" panose="020B0604020202020204" pitchFamily="34" charset="0"/>
                <a:sym typeface="Symbol" panose="05050102010706020507" pitchFamily="18" charset="2"/>
              </a:rPr>
              <a:t>detekce a spektrometrie neutronů.</a:t>
            </a:r>
          </a:p>
        </p:txBody>
      </p:sp>
      <p:pic>
        <p:nvPicPr>
          <p:cNvPr id="19460" name="Picture 4" descr="Proporc_2">
            <a:extLst>
              <a:ext uri="{FF2B5EF4-FFF2-40B4-BE49-F238E27FC236}">
                <a16:creationId xmlns:a16="http://schemas.microsoft.com/office/drawing/2014/main" id="{5BCA60C3-6AFA-4B66-A1FC-278E60B45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767" b="2589"/>
          <a:stretch>
            <a:fillRect/>
          </a:stretch>
        </p:blipFill>
        <p:spPr bwMode="auto">
          <a:xfrm>
            <a:off x="1054288" y="353219"/>
            <a:ext cx="2290672" cy="199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Proporc_1">
            <a:extLst>
              <a:ext uri="{FF2B5EF4-FFF2-40B4-BE49-F238E27FC236}">
                <a16:creationId xmlns:a16="http://schemas.microsoft.com/office/drawing/2014/main" id="{624AD0B6-70F5-421F-822F-6FB5AEF65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337" y="336551"/>
            <a:ext cx="3521733" cy="389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Proporc_3">
            <a:extLst>
              <a:ext uri="{FF2B5EF4-FFF2-40B4-BE49-F238E27FC236}">
                <a16:creationId xmlns:a16="http://schemas.microsoft.com/office/drawing/2014/main" id="{31AB1708-604F-436E-A371-565491100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313" y="353219"/>
            <a:ext cx="24526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Proporc_4">
            <a:extLst>
              <a:ext uri="{FF2B5EF4-FFF2-40B4-BE49-F238E27FC236}">
                <a16:creationId xmlns:a16="http://schemas.microsoft.com/office/drawing/2014/main" id="{9104864C-1593-43D8-850D-13D1BA11B8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3297" y="2346005"/>
            <a:ext cx="2452686" cy="189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Proporc_5">
            <a:extLst>
              <a:ext uri="{FF2B5EF4-FFF2-40B4-BE49-F238E27FC236}">
                <a16:creationId xmlns:a16="http://schemas.microsoft.com/office/drawing/2014/main" id="{A2A0A501-0739-4E77-8297-EA55796F53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355" y="2461997"/>
            <a:ext cx="2290605" cy="174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4D80DCFC-5814-4B91-AAF6-D48D6A06CCE6}"/>
              </a:ext>
            </a:extLst>
          </p:cNvPr>
          <p:cNvSpPr>
            <a:spLocks noGrp="1" noChangeArrowheads="1"/>
          </p:cNvSpPr>
          <p:nvPr>
            <p:ph type="title"/>
          </p:nvPr>
        </p:nvSpPr>
        <p:spPr>
          <a:xfrm>
            <a:off x="780552" y="395647"/>
            <a:ext cx="8229600" cy="431800"/>
          </a:xfrm>
        </p:spPr>
        <p:txBody>
          <a:bodyPr/>
          <a:lstStyle/>
          <a:p>
            <a:pPr algn="l" eaLnBrk="1" hangingPunct="1">
              <a:defRPr/>
            </a:pPr>
            <a:r>
              <a:rPr lang="cs-CZ" altLang="cs-CZ" sz="2000" b="1" dirty="0">
                <a:solidFill>
                  <a:srgbClr val="C00000"/>
                </a:solidFill>
                <a:latin typeface="Arial" panose="020B0604020202020204" pitchFamily="34" charset="0"/>
              </a:rPr>
              <a:t>Geiger-M</a:t>
            </a:r>
            <a:r>
              <a:rPr lang="en-US" altLang="cs-CZ" sz="2000" b="1" dirty="0">
                <a:solidFill>
                  <a:srgbClr val="C00000"/>
                </a:solidFill>
                <a:latin typeface="Arial" panose="020B0604020202020204" pitchFamily="34" charset="0"/>
                <a:cs typeface="Arial" panose="020B0604020202020204" pitchFamily="34" charset="0"/>
              </a:rPr>
              <a:t>ü</a:t>
            </a:r>
            <a:r>
              <a:rPr lang="cs-CZ" altLang="cs-CZ" sz="2000" b="1" dirty="0" err="1">
                <a:solidFill>
                  <a:srgbClr val="C00000"/>
                </a:solidFill>
                <a:latin typeface="Arial" panose="020B0604020202020204" pitchFamily="34" charset="0"/>
                <a:cs typeface="Arial" panose="020B0604020202020204" pitchFamily="34" charset="0"/>
              </a:rPr>
              <a:t>llerovy</a:t>
            </a:r>
            <a:r>
              <a:rPr lang="cs-CZ" altLang="cs-CZ" sz="2000" b="1" dirty="0">
                <a:solidFill>
                  <a:srgbClr val="C00000"/>
                </a:solidFill>
                <a:latin typeface="Arial" panose="020B0604020202020204" pitchFamily="34" charset="0"/>
                <a:cs typeface="Arial" panose="020B0604020202020204" pitchFamily="34" charset="0"/>
              </a:rPr>
              <a:t> detektory:</a:t>
            </a:r>
            <a:endParaRPr lang="en-US" altLang="cs-CZ" sz="2000" b="1" dirty="0">
              <a:solidFill>
                <a:srgbClr val="C00000"/>
              </a:solidFill>
              <a:latin typeface="Arial" panose="020B0604020202020204" pitchFamily="34" charset="0"/>
              <a:cs typeface="Arial" panose="020B0604020202020204" pitchFamily="34" charset="0"/>
            </a:endParaRPr>
          </a:p>
        </p:txBody>
      </p:sp>
      <p:sp>
        <p:nvSpPr>
          <p:cNvPr id="25603" name="Rectangle 3">
            <a:extLst>
              <a:ext uri="{FF2B5EF4-FFF2-40B4-BE49-F238E27FC236}">
                <a16:creationId xmlns:a16="http://schemas.microsoft.com/office/drawing/2014/main" id="{A7C297DD-10BF-4107-B94F-1157CBE647BA}"/>
              </a:ext>
            </a:extLst>
          </p:cNvPr>
          <p:cNvSpPr>
            <a:spLocks noGrp="1" noChangeArrowheads="1"/>
          </p:cNvSpPr>
          <p:nvPr>
            <p:ph type="body" idx="1"/>
          </p:nvPr>
        </p:nvSpPr>
        <p:spPr>
          <a:xfrm>
            <a:off x="516835" y="970571"/>
            <a:ext cx="10996654" cy="5605158"/>
          </a:xfrm>
        </p:spPr>
        <p:txBody>
          <a:bodyPr>
            <a:normAutofit/>
          </a:bodyPr>
          <a:lstStyle/>
          <a:p>
            <a:pPr eaLnBrk="1" hangingPunct="1">
              <a:lnSpc>
                <a:spcPct val="85000"/>
              </a:lnSpc>
              <a:buFont typeface="Wingdings" panose="05000000000000000000" pitchFamily="2" charset="2"/>
              <a:buNone/>
              <a:defRPr/>
            </a:pPr>
            <a:r>
              <a:rPr lang="cs-CZ" altLang="cs-CZ" sz="2000" dirty="0">
                <a:latin typeface="Arial" panose="020B0604020202020204" pitchFamily="34" charset="0"/>
              </a:rPr>
              <a:t>	</a:t>
            </a:r>
            <a:r>
              <a:rPr lang="cs-CZ" altLang="cs-CZ" sz="2000" dirty="0">
                <a:solidFill>
                  <a:srgbClr val="002060"/>
                </a:solidFill>
                <a:latin typeface="Arial" panose="020B0604020202020204" pitchFamily="34" charset="0"/>
              </a:rPr>
              <a:t>Zvyšuje-li se u uspořádání koaxiálního typu, popsaného u proporcionálních detektorů, dále napětí, od určité jeho hodnoty (prahové napětí GM oblasti) budou v důsledku velké intenzity elektrického pole v oblasti anody elektrony natolik urychleny, že kromě nárazové ionizace mohou také excitovat atomy nebo molekuly plynové náplně. Následnou </a:t>
            </a:r>
            <a:r>
              <a:rPr lang="cs-CZ" altLang="cs-CZ" sz="2000" dirty="0" err="1">
                <a:solidFill>
                  <a:srgbClr val="002060"/>
                </a:solidFill>
                <a:latin typeface="Arial" panose="020B0604020202020204" pitchFamily="34" charset="0"/>
              </a:rPr>
              <a:t>deexcitaci</a:t>
            </a:r>
            <a:r>
              <a:rPr lang="cs-CZ" altLang="cs-CZ" sz="2000" dirty="0">
                <a:solidFill>
                  <a:srgbClr val="002060"/>
                </a:solidFill>
                <a:latin typeface="Arial" panose="020B0604020202020204" pitchFamily="34" charset="0"/>
              </a:rPr>
              <a:t> provází emise fotonového záření v UV nebo krátkovlnné viditelné oblasti spektra. Ty mohou dopadnout na katodu a mají-li energii větší než výstupní práce elektronu z jejího povrchu, emituje se fotoelektron.</a:t>
            </a:r>
          </a:p>
          <a:p>
            <a:pPr eaLnBrk="1" hangingPunct="1">
              <a:lnSpc>
                <a:spcPct val="85000"/>
              </a:lnSpc>
              <a:buFont typeface="Wingdings" panose="05000000000000000000" pitchFamily="2" charset="2"/>
              <a:buNone/>
              <a:defRPr/>
            </a:pPr>
            <a:r>
              <a:rPr lang="cs-CZ" altLang="cs-CZ" sz="2000" dirty="0">
                <a:solidFill>
                  <a:srgbClr val="002060"/>
                </a:solidFill>
                <a:latin typeface="Arial" panose="020B0604020202020204" pitchFamily="34" charset="0"/>
              </a:rPr>
              <a:t>	Fotoelektrony se pohybují k anodě, v jejím okolí způsobí vznik dalších elektronových „lavin“ a proces se opakuje. Vzniká tzv. Geiger-M</a:t>
            </a:r>
            <a:r>
              <a:rPr lang="en-US" altLang="cs-CZ" sz="2000" dirty="0">
                <a:solidFill>
                  <a:srgbClr val="002060"/>
                </a:solidFill>
                <a:latin typeface="Arial" panose="020B0604020202020204" pitchFamily="34" charset="0"/>
                <a:cs typeface="Arial" panose="020B0604020202020204" pitchFamily="34" charset="0"/>
              </a:rPr>
              <a:t>ü</a:t>
            </a:r>
            <a:r>
              <a:rPr lang="cs-CZ" altLang="cs-CZ" sz="2000" dirty="0" err="1">
                <a:solidFill>
                  <a:srgbClr val="002060"/>
                </a:solidFill>
                <a:latin typeface="Arial" panose="020B0604020202020204" pitchFamily="34" charset="0"/>
                <a:cs typeface="Arial" panose="020B0604020202020204" pitchFamily="34" charset="0"/>
              </a:rPr>
              <a:t>llerův</a:t>
            </a:r>
            <a:r>
              <a:rPr lang="cs-CZ" altLang="cs-CZ" sz="2000" dirty="0">
                <a:solidFill>
                  <a:srgbClr val="002060"/>
                </a:solidFill>
                <a:latin typeface="Arial" panose="020B0604020202020204" pitchFamily="34" charset="0"/>
                <a:cs typeface="Arial" panose="020B0604020202020204" pitchFamily="34" charset="0"/>
              </a:rPr>
              <a:t> výboj a plynové zesílení dosáhne hodnot řádu 10</a:t>
            </a:r>
            <a:r>
              <a:rPr lang="cs-CZ" altLang="cs-CZ" sz="2000" baseline="30000" dirty="0">
                <a:solidFill>
                  <a:srgbClr val="002060"/>
                </a:solidFill>
                <a:latin typeface="Arial" panose="020B0604020202020204" pitchFamily="34" charset="0"/>
                <a:cs typeface="Arial" panose="020B0604020202020204" pitchFamily="34" charset="0"/>
              </a:rPr>
              <a:t>6</a:t>
            </a:r>
            <a:r>
              <a:rPr lang="cs-CZ" altLang="cs-CZ" sz="2000" dirty="0">
                <a:solidFill>
                  <a:srgbClr val="002060"/>
                </a:solidFill>
                <a:latin typeface="Arial" panose="020B0604020202020204" pitchFamily="34" charset="0"/>
                <a:cs typeface="Arial" panose="020B0604020202020204" pitchFamily="34" charset="0"/>
              </a:rPr>
              <a:t> až 10</a:t>
            </a:r>
            <a:r>
              <a:rPr lang="cs-CZ" altLang="cs-CZ" sz="2000" baseline="30000" dirty="0">
                <a:solidFill>
                  <a:srgbClr val="002060"/>
                </a:solidFill>
                <a:latin typeface="Arial" panose="020B0604020202020204" pitchFamily="34" charset="0"/>
                <a:cs typeface="Arial" panose="020B0604020202020204" pitchFamily="34" charset="0"/>
              </a:rPr>
              <a:t>10</a:t>
            </a:r>
            <a:r>
              <a:rPr lang="cs-CZ" altLang="cs-CZ" sz="2000" dirty="0">
                <a:solidFill>
                  <a:srgbClr val="002060"/>
                </a:solidFill>
                <a:latin typeface="Arial" panose="020B0604020202020204" pitchFamily="34" charset="0"/>
                <a:cs typeface="Arial" panose="020B0604020202020204" pitchFamily="34" charset="0"/>
              </a:rPr>
              <a:t>, zároveň klesne intenzita elektrického pole vzhledem k prostorovému náboji pomalejších kladných iontů, obalujících anodu.</a:t>
            </a:r>
          </a:p>
          <a:p>
            <a:pPr eaLnBrk="1" hangingPunct="1">
              <a:lnSpc>
                <a:spcPct val="85000"/>
              </a:lnSpc>
              <a:buFont typeface="Wingdings" panose="05000000000000000000" pitchFamily="2" charset="2"/>
              <a:buNone/>
              <a:defRPr/>
            </a:pPr>
            <a:r>
              <a:rPr lang="cs-CZ" altLang="cs-CZ" sz="2000" dirty="0">
                <a:solidFill>
                  <a:srgbClr val="002060"/>
                </a:solidFill>
                <a:latin typeface="Arial" panose="020B0604020202020204" pitchFamily="34" charset="0"/>
                <a:cs typeface="Arial" panose="020B0604020202020204" pitchFamily="34" charset="0"/>
              </a:rPr>
              <a:t>	V důsledku toho výboj v detektoru ustává. K přerušení však dojde až po vytvoření vždy stejného počtu kladných iontů ve výboji. Amplituda signálu proto nezávisí na energii primární částice, která způsobila ionizaci. </a:t>
            </a:r>
          </a:p>
          <a:p>
            <a:pPr eaLnBrk="1" hangingPunct="1">
              <a:lnSpc>
                <a:spcPct val="85000"/>
              </a:lnSpc>
              <a:buFont typeface="Wingdings" panose="05000000000000000000" pitchFamily="2" charset="2"/>
              <a:buNone/>
              <a:defRPr/>
            </a:pPr>
            <a:r>
              <a:rPr lang="cs-CZ" altLang="cs-CZ" sz="2000" dirty="0">
                <a:solidFill>
                  <a:srgbClr val="002060"/>
                </a:solidFill>
                <a:latin typeface="Arial" panose="020B0604020202020204" pitchFamily="34" charset="0"/>
                <a:cs typeface="Arial" panose="020B0604020202020204" pitchFamily="34" charset="0"/>
              </a:rPr>
              <a:t>	Vrstva kladných iontů kolem anody se pohybuje ke katodě a na jejím povrchu se ionty neutralizují záchytem elektronů. Energie uvolněná při tomto procesu vede k emisi dalších elektronů z katody, které jsou přitahovány k anodě, spustí další „lavinu“ a proces se opakuje. Aby byly registrovány jednotlivé částice v objemu detektoru, musí být tyto sekundární „laviny“ zhášeny. 	</a:t>
            </a:r>
            <a:r>
              <a:rPr lang="cs-CZ" altLang="cs-CZ" sz="2000" dirty="0">
                <a:solidFill>
                  <a:srgbClr val="002060"/>
                </a:solidFill>
                <a:latin typeface="Arial" panose="020B0604020202020204" pitchFamily="34" charset="0"/>
              </a:rPr>
              <a:t>  </a:t>
            </a:r>
          </a:p>
        </p:txBody>
      </p:sp>
    </p:spTree>
    <p:extLst>
      <p:ext uri="{BB962C8B-B14F-4D97-AF65-F5344CB8AC3E}">
        <p14:creationId xmlns:p14="http://schemas.microsoft.com/office/powerpoint/2010/main" val="2002076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F9ECCF8-C1EF-499A-BBCF-5DC76AC377C1}"/>
              </a:ext>
            </a:extLst>
          </p:cNvPr>
          <p:cNvSpPr>
            <a:spLocks noGrp="1" noChangeArrowheads="1"/>
          </p:cNvSpPr>
          <p:nvPr>
            <p:ph type="title"/>
          </p:nvPr>
        </p:nvSpPr>
        <p:spPr>
          <a:xfrm>
            <a:off x="1992313" y="115888"/>
            <a:ext cx="8229600" cy="95250"/>
          </a:xfrm>
        </p:spPr>
        <p:txBody>
          <a:bodyPr>
            <a:normAutofit fontScale="90000"/>
          </a:bodyPr>
          <a:lstStyle/>
          <a:p>
            <a:pPr eaLnBrk="1" hangingPunct="1">
              <a:defRPr/>
            </a:pPr>
            <a:r>
              <a:rPr lang="cs-CZ" altLang="cs-CZ" sz="4000" dirty="0"/>
              <a:t> </a:t>
            </a:r>
          </a:p>
        </p:txBody>
      </p:sp>
      <p:sp>
        <p:nvSpPr>
          <p:cNvPr id="26627" name="Rectangle 3">
            <a:extLst>
              <a:ext uri="{FF2B5EF4-FFF2-40B4-BE49-F238E27FC236}">
                <a16:creationId xmlns:a16="http://schemas.microsoft.com/office/drawing/2014/main" id="{A98FFA18-12E1-4568-A309-363E9B11FC1B}"/>
              </a:ext>
            </a:extLst>
          </p:cNvPr>
          <p:cNvSpPr>
            <a:spLocks noGrp="1" noChangeArrowheads="1"/>
          </p:cNvSpPr>
          <p:nvPr>
            <p:ph type="body" idx="1"/>
          </p:nvPr>
        </p:nvSpPr>
        <p:spPr>
          <a:xfrm>
            <a:off x="804151" y="163513"/>
            <a:ext cx="10583698" cy="6597650"/>
          </a:xfrm>
        </p:spPr>
        <p:txBody>
          <a:bodyPr/>
          <a:lstStyle/>
          <a:p>
            <a:pPr marL="268288" lvl="1" indent="0">
              <a:spcBef>
                <a:spcPts val="600"/>
              </a:spcBef>
              <a:buNone/>
              <a:defRPr/>
            </a:pPr>
            <a:r>
              <a:rPr lang="cs-CZ" altLang="cs-CZ" sz="2000" b="1" dirty="0">
                <a:solidFill>
                  <a:srgbClr val="002060"/>
                </a:solidFill>
                <a:latin typeface="Arial" panose="020B0604020202020204" pitchFamily="34" charset="0"/>
              </a:rPr>
              <a:t>Zhášení výboje v GM detektorech: </a:t>
            </a:r>
          </a:p>
          <a:p>
            <a:pPr marL="268288" lvl="1" indent="0">
              <a:spcBef>
                <a:spcPts val="600"/>
              </a:spcBef>
              <a:buNone/>
              <a:defRPr/>
            </a:pPr>
            <a:r>
              <a:rPr lang="cs-CZ" altLang="cs-CZ" sz="2000" dirty="0">
                <a:solidFill>
                  <a:srgbClr val="002060"/>
                </a:solidFill>
                <a:latin typeface="Arial" panose="020B0604020202020204" pitchFamily="34" charset="0"/>
              </a:rPr>
              <a:t>a) </a:t>
            </a:r>
            <a:r>
              <a:rPr lang="cs-CZ" altLang="cs-CZ" sz="2000" dirty="0" err="1">
                <a:solidFill>
                  <a:srgbClr val="002060"/>
                </a:solidFill>
                <a:latin typeface="Arial" panose="020B0604020202020204" pitchFamily="34" charset="0"/>
              </a:rPr>
              <a:t>Nesamozhášecí</a:t>
            </a:r>
            <a:r>
              <a:rPr lang="cs-CZ" altLang="cs-CZ" sz="2000" dirty="0">
                <a:solidFill>
                  <a:srgbClr val="002060"/>
                </a:solidFill>
                <a:latin typeface="Arial" panose="020B0604020202020204" pitchFamily="34" charset="0"/>
              </a:rPr>
              <a:t> detektory</a:t>
            </a:r>
          </a:p>
          <a:p>
            <a:pPr marL="268288" lvl="1" indent="0">
              <a:spcBef>
                <a:spcPts val="600"/>
              </a:spcBef>
              <a:buNone/>
              <a:defRPr/>
            </a:pPr>
            <a:r>
              <a:rPr lang="cs-CZ" altLang="cs-CZ" sz="2000" dirty="0">
                <a:solidFill>
                  <a:srgbClr val="002060"/>
                </a:solidFill>
                <a:latin typeface="Arial" panose="020B0604020202020204" pitchFamily="34" charset="0"/>
              </a:rPr>
              <a:t>V detektorech plněných čistými vzácnými plyny je jedinou možností zhášení zmenšení intenzity elektrického pole snížením napájecího napětí pod hodnotu prahového napětí GM oblasti. Bylo vypracováno několik koncepcí elektronických obvodů, které to dokázaly. Vzhledem k zkomplikování jinak jednoduché elektronické aparatury však byly tyto postupy vytlačeny </a:t>
            </a:r>
            <a:r>
              <a:rPr lang="cs-CZ" altLang="cs-CZ" sz="2000" dirty="0" err="1">
                <a:solidFill>
                  <a:srgbClr val="002060"/>
                </a:solidFill>
                <a:latin typeface="Arial" panose="020B0604020202020204" pitchFamily="34" charset="0"/>
              </a:rPr>
              <a:t>samozhášecími</a:t>
            </a:r>
            <a:r>
              <a:rPr lang="cs-CZ" altLang="cs-CZ" sz="2000" dirty="0">
                <a:solidFill>
                  <a:srgbClr val="002060"/>
                </a:solidFill>
                <a:latin typeface="Arial" panose="020B0604020202020204" pitchFamily="34" charset="0"/>
              </a:rPr>
              <a:t> detektory.</a:t>
            </a:r>
          </a:p>
          <a:p>
            <a:pPr marL="268288" lvl="1" indent="0">
              <a:spcBef>
                <a:spcPts val="600"/>
              </a:spcBef>
              <a:buNone/>
              <a:defRPr/>
            </a:pPr>
            <a:r>
              <a:rPr lang="cs-CZ" altLang="cs-CZ" sz="2000" dirty="0">
                <a:solidFill>
                  <a:srgbClr val="002060"/>
                </a:solidFill>
                <a:latin typeface="Arial" panose="020B0604020202020204" pitchFamily="34" charset="0"/>
              </a:rPr>
              <a:t>b) </a:t>
            </a:r>
            <a:r>
              <a:rPr lang="cs-CZ" altLang="cs-CZ" sz="2000" dirty="0" err="1">
                <a:solidFill>
                  <a:srgbClr val="002060"/>
                </a:solidFill>
                <a:latin typeface="Arial" panose="020B0604020202020204" pitchFamily="34" charset="0"/>
              </a:rPr>
              <a:t>Samozhášecí</a:t>
            </a:r>
            <a:r>
              <a:rPr lang="cs-CZ" altLang="cs-CZ" sz="2000" dirty="0">
                <a:solidFill>
                  <a:srgbClr val="002060"/>
                </a:solidFill>
                <a:latin typeface="Arial" panose="020B0604020202020204" pitchFamily="34" charset="0"/>
              </a:rPr>
              <a:t> detektory</a:t>
            </a:r>
          </a:p>
          <a:p>
            <a:pPr marL="268288" lvl="1" indent="0">
              <a:spcBef>
                <a:spcPts val="600"/>
              </a:spcBef>
              <a:buNone/>
              <a:defRPr/>
            </a:pPr>
            <a:r>
              <a:rPr lang="cs-CZ" altLang="cs-CZ" sz="2000" dirty="0">
                <a:solidFill>
                  <a:srgbClr val="002060"/>
                </a:solidFill>
                <a:latin typeface="Arial" panose="020B0604020202020204" pitchFamily="34" charset="0"/>
              </a:rPr>
              <a:t>Příměs cca 5-10% plynů s nižším ionizačním potenciálem a složitější molekulární strukturou než má základní plnící plyn dokáže výboj zhasit.</a:t>
            </a:r>
          </a:p>
          <a:p>
            <a:pPr marL="268288" lvl="1" indent="0">
              <a:spcBef>
                <a:spcPts val="600"/>
              </a:spcBef>
              <a:buNone/>
              <a:defRPr/>
            </a:pPr>
            <a:r>
              <a:rPr lang="cs-CZ" altLang="cs-CZ" sz="2000" dirty="0">
                <a:solidFill>
                  <a:srgbClr val="002060"/>
                </a:solidFill>
                <a:latin typeface="Arial" panose="020B0604020202020204" pitchFamily="34" charset="0"/>
              </a:rPr>
              <a:t>Kladné ionty se při pohybu ke katodě srážejí s neutrálními molekulami včetně molekul zhášecího plynu. Vzhledem k rozdílu ionizačních energií obou plynů se objevuje tendence k přenosu kladného náboje na molekuly zhášecího plynu, kladné ionty zhášecího plynu pokračují ke katodě místo kladných iontů primární složky náplně. Při jejich neutralizaci na katodě se uvolněná energie využije k disociaci  jejich složitých molekul místo k emisi elektronů. Výboj se tak omezí pouze na primární GM „lavinu“. Nejčastěji se jako zhášecí příměs používá etylalkohol nebo </a:t>
            </a:r>
            <a:r>
              <a:rPr lang="cs-CZ" altLang="cs-CZ" sz="2000" dirty="0" err="1">
                <a:solidFill>
                  <a:srgbClr val="002060"/>
                </a:solidFill>
                <a:latin typeface="Arial" panose="020B0604020202020204" pitchFamily="34" charset="0"/>
              </a:rPr>
              <a:t>etylester</a:t>
            </a:r>
            <a:r>
              <a:rPr lang="cs-CZ" altLang="cs-CZ" sz="2000" dirty="0">
                <a:solidFill>
                  <a:srgbClr val="002060"/>
                </a:solidFill>
                <a:latin typeface="Arial" panose="020B0604020202020204" pitchFamily="34" charset="0"/>
              </a:rPr>
              <a:t> kyseliny mravenčí. Nevýhoda  - omezení životnosti detektoru na cca 10</a:t>
            </a:r>
            <a:r>
              <a:rPr lang="cs-CZ" altLang="cs-CZ" sz="2000" baseline="30000" dirty="0">
                <a:solidFill>
                  <a:srgbClr val="002060"/>
                </a:solidFill>
                <a:latin typeface="Arial" panose="020B0604020202020204" pitchFamily="34" charset="0"/>
              </a:rPr>
              <a:t>9 </a:t>
            </a:r>
            <a:r>
              <a:rPr lang="cs-CZ" altLang="cs-CZ" sz="2000" dirty="0">
                <a:solidFill>
                  <a:srgbClr val="002060"/>
                </a:solidFill>
                <a:latin typeface="Arial" panose="020B0604020202020204" pitchFamily="34" charset="0"/>
              </a:rPr>
              <a:t>impulsů vzhledem k vyčerpávání zhášecího plynu. </a:t>
            </a:r>
          </a:p>
          <a:p>
            <a:pPr marL="268288" lvl="1" indent="0">
              <a:spcBef>
                <a:spcPts val="600"/>
              </a:spcBef>
              <a:buNone/>
              <a:defRPr/>
            </a:pPr>
            <a:r>
              <a:rPr lang="cs-CZ" altLang="cs-CZ" sz="2000" dirty="0">
                <a:solidFill>
                  <a:srgbClr val="002060"/>
                </a:solidFill>
                <a:latin typeface="Arial" panose="020B0604020202020204" pitchFamily="34" charset="0"/>
              </a:rPr>
              <a:t>Dnes nejužívanější alternativa: halogenové detektory. Náhrada organické zhášecí příměsi halogeny vede k teoreticky neomezené životnosti detektoru, protože molekuly halogenů disociované při zhášení jsou schopny opět rekombinovat na neutrální molekulu.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6531D68-75FA-4DC2-A141-8D5924FC5F48}"/>
              </a:ext>
            </a:extLst>
          </p:cNvPr>
          <p:cNvSpPr>
            <a:spLocks noGrp="1" noChangeArrowheads="1"/>
          </p:cNvSpPr>
          <p:nvPr>
            <p:ph type="title"/>
          </p:nvPr>
        </p:nvSpPr>
        <p:spPr>
          <a:xfrm>
            <a:off x="1020914" y="139701"/>
            <a:ext cx="6624638" cy="600075"/>
          </a:xfrm>
        </p:spPr>
        <p:txBody>
          <a:bodyPr/>
          <a:lstStyle/>
          <a:p>
            <a:pPr algn="l"/>
            <a:r>
              <a:rPr lang="cs-CZ" altLang="cs-CZ" sz="2000" b="1" dirty="0">
                <a:solidFill>
                  <a:srgbClr val="C00000"/>
                </a:solidFill>
                <a:latin typeface="Arial" panose="020B0604020202020204" pitchFamily="34" charset="0"/>
              </a:rPr>
              <a:t>Wilhelm </a:t>
            </a:r>
            <a:r>
              <a:rPr lang="cs-CZ" altLang="cs-CZ" sz="2000" b="1" dirty="0" err="1">
                <a:solidFill>
                  <a:srgbClr val="C00000"/>
                </a:solidFill>
                <a:latin typeface="Arial" panose="020B0604020202020204" pitchFamily="34" charset="0"/>
              </a:rPr>
              <a:t>Conrad</a:t>
            </a:r>
            <a:r>
              <a:rPr lang="cs-CZ" altLang="cs-CZ" sz="2000" b="1" dirty="0">
                <a:solidFill>
                  <a:srgbClr val="C00000"/>
                </a:solidFill>
                <a:latin typeface="Arial" panose="020B0604020202020204" pitchFamily="34" charset="0"/>
              </a:rPr>
              <a:t> R</a:t>
            </a:r>
            <a:r>
              <a:rPr lang="en-US" altLang="cs-CZ" sz="2000" b="1" dirty="0">
                <a:solidFill>
                  <a:srgbClr val="C00000"/>
                </a:solidFill>
                <a:latin typeface="Arial" panose="020B0604020202020204" pitchFamily="34" charset="0"/>
              </a:rPr>
              <a:t>ö</a:t>
            </a:r>
            <a:r>
              <a:rPr lang="cs-CZ" altLang="cs-CZ" sz="2000" b="1" dirty="0" err="1">
                <a:solidFill>
                  <a:srgbClr val="C00000"/>
                </a:solidFill>
                <a:latin typeface="Arial" panose="020B0604020202020204" pitchFamily="34" charset="0"/>
              </a:rPr>
              <a:t>ntgen</a:t>
            </a:r>
            <a:r>
              <a:rPr lang="cs-CZ" altLang="cs-CZ" sz="2000" b="1" dirty="0">
                <a:solidFill>
                  <a:srgbClr val="C00000"/>
                </a:solidFill>
                <a:latin typeface="Arial" panose="020B0604020202020204" pitchFamily="34" charset="0"/>
              </a:rPr>
              <a:t> (1845 – 1923)</a:t>
            </a:r>
            <a:endParaRPr lang="en-GB" altLang="cs-CZ" sz="2000" b="1" dirty="0">
              <a:solidFill>
                <a:srgbClr val="C00000"/>
              </a:solidFill>
              <a:latin typeface="Arial" panose="020B0604020202020204" pitchFamily="34" charset="0"/>
            </a:endParaRPr>
          </a:p>
        </p:txBody>
      </p:sp>
      <p:sp>
        <p:nvSpPr>
          <p:cNvPr id="11267" name="Rectangle 3">
            <a:extLst>
              <a:ext uri="{FF2B5EF4-FFF2-40B4-BE49-F238E27FC236}">
                <a16:creationId xmlns:a16="http://schemas.microsoft.com/office/drawing/2014/main" id="{55EEC6AD-6CF6-4A4F-A35D-FA8BEE1D11BE}"/>
              </a:ext>
            </a:extLst>
          </p:cNvPr>
          <p:cNvSpPr>
            <a:spLocks noGrp="1" noChangeArrowheads="1"/>
          </p:cNvSpPr>
          <p:nvPr>
            <p:ph type="body" sz="half" idx="3"/>
          </p:nvPr>
        </p:nvSpPr>
        <p:spPr>
          <a:xfrm>
            <a:off x="3299432" y="831059"/>
            <a:ext cx="6553200" cy="3009422"/>
          </a:xfrm>
        </p:spPr>
        <p:txBody>
          <a:bodyPr/>
          <a:lstStyle/>
          <a:p>
            <a:pPr marL="533400" indent="-533400">
              <a:buNone/>
            </a:pPr>
            <a:r>
              <a:rPr lang="cs-CZ" altLang="cs-CZ" sz="2000" dirty="0">
                <a:solidFill>
                  <a:srgbClr val="002060"/>
                </a:solidFill>
                <a:latin typeface="Arial" panose="020B0604020202020204" pitchFamily="34" charset="0"/>
              </a:rPr>
              <a:t>1895 objevuje paprsky X (první známé ionizující záření)</a:t>
            </a:r>
          </a:p>
          <a:p>
            <a:pPr marL="533400" indent="-533400">
              <a:buNone/>
            </a:pPr>
            <a:r>
              <a:rPr lang="cs-CZ" altLang="cs-CZ" sz="2000" dirty="0">
                <a:solidFill>
                  <a:srgbClr val="002060"/>
                </a:solidFill>
                <a:latin typeface="Arial" panose="020B0604020202020204" pitchFamily="34" charset="0"/>
              </a:rPr>
              <a:t>1901 – Nobelova cena za fyziku.</a:t>
            </a:r>
          </a:p>
          <a:p>
            <a:pPr marL="533400" indent="-533400">
              <a:buNone/>
            </a:pPr>
            <a:r>
              <a:rPr lang="cs-CZ" altLang="cs-CZ" sz="2000" dirty="0">
                <a:solidFill>
                  <a:srgbClr val="002060"/>
                </a:solidFill>
                <a:latin typeface="Arial" panose="020B0604020202020204" pitchFamily="34" charset="0"/>
              </a:rPr>
              <a:t>Detektor: fotografická deska</a:t>
            </a:r>
          </a:p>
          <a:p>
            <a:pPr marL="533400" indent="-533400">
              <a:buNone/>
            </a:pPr>
            <a:r>
              <a:rPr lang="cs-CZ" altLang="cs-CZ" sz="2000" dirty="0">
                <a:solidFill>
                  <a:srgbClr val="002060"/>
                </a:solidFill>
                <a:latin typeface="Arial" panose="020B0604020202020204" pitchFamily="34" charset="0"/>
              </a:rPr>
              <a:t>Obrázky:</a:t>
            </a:r>
          </a:p>
          <a:p>
            <a:pPr marL="533400" indent="-533400">
              <a:buFontTx/>
              <a:buChar char="-"/>
            </a:pPr>
            <a:r>
              <a:rPr lang="cs-CZ" altLang="cs-CZ" sz="2000" dirty="0">
                <a:solidFill>
                  <a:srgbClr val="002060"/>
                </a:solidFill>
                <a:latin typeface="Arial" panose="020B0604020202020204" pitchFamily="34" charset="0"/>
              </a:rPr>
              <a:t>snímek ruky paní R</a:t>
            </a:r>
            <a:r>
              <a:rPr lang="en-US" altLang="cs-CZ" sz="2000" dirty="0">
                <a:solidFill>
                  <a:srgbClr val="002060"/>
                </a:solidFill>
                <a:latin typeface="Arial" panose="020B0604020202020204" pitchFamily="34" charset="0"/>
              </a:rPr>
              <a:t>ö</a:t>
            </a:r>
            <a:r>
              <a:rPr lang="cs-CZ" altLang="cs-CZ" sz="2000" dirty="0" err="1">
                <a:solidFill>
                  <a:srgbClr val="002060"/>
                </a:solidFill>
                <a:latin typeface="Arial" panose="020B0604020202020204" pitchFamily="34" charset="0"/>
              </a:rPr>
              <a:t>ntgenové</a:t>
            </a:r>
            <a:r>
              <a:rPr lang="cs-CZ" altLang="cs-CZ" sz="2000" dirty="0">
                <a:solidFill>
                  <a:srgbClr val="002060"/>
                </a:solidFill>
                <a:latin typeface="Arial" panose="020B0604020202020204" pitchFamily="34" charset="0"/>
              </a:rPr>
              <a:t> </a:t>
            </a:r>
          </a:p>
          <a:p>
            <a:pPr marL="533400" indent="-533400">
              <a:buFontTx/>
              <a:buChar char="-"/>
            </a:pPr>
            <a:r>
              <a:rPr lang="cs-CZ" altLang="cs-CZ" sz="2000" dirty="0">
                <a:solidFill>
                  <a:srgbClr val="002060"/>
                </a:solidFill>
                <a:latin typeface="Arial" panose="020B0604020202020204" pitchFamily="34" charset="0"/>
              </a:rPr>
              <a:t>R</a:t>
            </a:r>
            <a:r>
              <a:rPr lang="en-US" altLang="cs-CZ" sz="2000" dirty="0">
                <a:solidFill>
                  <a:srgbClr val="002060"/>
                </a:solidFill>
                <a:latin typeface="Arial" panose="020B0604020202020204" pitchFamily="34" charset="0"/>
              </a:rPr>
              <a:t>ö</a:t>
            </a:r>
            <a:r>
              <a:rPr lang="cs-CZ" altLang="cs-CZ" sz="2000" dirty="0" err="1">
                <a:solidFill>
                  <a:srgbClr val="002060"/>
                </a:solidFill>
                <a:latin typeface="Arial" panose="020B0604020202020204" pitchFamily="34" charset="0"/>
              </a:rPr>
              <a:t>ntgenův</a:t>
            </a:r>
            <a:r>
              <a:rPr lang="cs-CZ" altLang="cs-CZ" sz="2000" dirty="0">
                <a:solidFill>
                  <a:srgbClr val="002060"/>
                </a:solidFill>
                <a:latin typeface="Arial" panose="020B0604020202020204" pitchFamily="34" charset="0"/>
              </a:rPr>
              <a:t> přístroj</a:t>
            </a:r>
          </a:p>
          <a:p>
            <a:pPr marL="533400" indent="-533400">
              <a:buFontTx/>
              <a:buChar char="-"/>
            </a:pPr>
            <a:r>
              <a:rPr lang="cs-CZ" altLang="cs-CZ" sz="2000" dirty="0">
                <a:solidFill>
                  <a:srgbClr val="002060"/>
                </a:solidFill>
                <a:latin typeface="Arial" panose="020B0604020202020204" pitchFamily="34" charset="0"/>
              </a:rPr>
              <a:t>R</a:t>
            </a:r>
            <a:r>
              <a:rPr lang="en-US" altLang="cs-CZ" sz="2000" dirty="0">
                <a:solidFill>
                  <a:srgbClr val="002060"/>
                </a:solidFill>
                <a:latin typeface="Arial" panose="020B0604020202020204" pitchFamily="34" charset="0"/>
              </a:rPr>
              <a:t>ö</a:t>
            </a:r>
            <a:r>
              <a:rPr lang="cs-CZ" altLang="cs-CZ" sz="2000" dirty="0" err="1">
                <a:solidFill>
                  <a:srgbClr val="002060"/>
                </a:solidFill>
                <a:latin typeface="Arial" panose="020B0604020202020204" pitchFamily="34" charset="0"/>
              </a:rPr>
              <a:t>ntgenova</a:t>
            </a:r>
            <a:r>
              <a:rPr lang="cs-CZ" altLang="cs-CZ" sz="2000" dirty="0">
                <a:solidFill>
                  <a:srgbClr val="002060"/>
                </a:solidFill>
                <a:latin typeface="Arial" panose="020B0604020202020204" pitchFamily="34" charset="0"/>
              </a:rPr>
              <a:t> laboratoř</a:t>
            </a:r>
            <a:endParaRPr lang="en-US" altLang="cs-CZ" sz="2000" dirty="0">
              <a:solidFill>
                <a:srgbClr val="002060"/>
              </a:solidFill>
              <a:latin typeface="Arial" panose="020B0604020202020204" pitchFamily="34" charset="0"/>
            </a:endParaRPr>
          </a:p>
        </p:txBody>
      </p:sp>
      <p:pic>
        <p:nvPicPr>
          <p:cNvPr id="11268" name="Picture 4" descr="Roentgen_W_C">
            <a:extLst>
              <a:ext uri="{FF2B5EF4-FFF2-40B4-BE49-F238E27FC236}">
                <a16:creationId xmlns:a16="http://schemas.microsoft.com/office/drawing/2014/main" id="{931F2CF2-BBD0-4874-9F8C-98D3A301741A}"/>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112045" y="776682"/>
            <a:ext cx="1957158" cy="26089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9" name="Picture 5" descr="Xrayruka">
            <a:extLst>
              <a:ext uri="{FF2B5EF4-FFF2-40B4-BE49-F238E27FC236}">
                <a16:creationId xmlns:a16="http://schemas.microsoft.com/office/drawing/2014/main" id="{21FFC3ED-2B9F-4DCA-ADEF-94657ABAC4F2}"/>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096218" y="3385052"/>
            <a:ext cx="2088100" cy="33332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0" name="Picture 6" descr="roentgen_pristroj">
            <a:extLst>
              <a:ext uri="{FF2B5EF4-FFF2-40B4-BE49-F238E27FC236}">
                <a16:creationId xmlns:a16="http://schemas.microsoft.com/office/drawing/2014/main" id="{CB7C6372-906E-4424-8645-0C6BE8228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998" y="4094273"/>
            <a:ext cx="3384550" cy="2370137"/>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Roentgen_lab">
            <a:extLst>
              <a:ext uri="{FF2B5EF4-FFF2-40B4-BE49-F238E27FC236}">
                <a16:creationId xmlns:a16="http://schemas.microsoft.com/office/drawing/2014/main" id="{EC67131B-5FA4-4D13-90E1-6B40735BC10B}"/>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7844245" y="1297704"/>
            <a:ext cx="3446607" cy="517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C98457B-BA0C-4D93-8073-7C8272C6B999}"/>
              </a:ext>
            </a:extLst>
          </p:cNvPr>
          <p:cNvSpPr>
            <a:spLocks noGrp="1" noChangeArrowheads="1"/>
          </p:cNvSpPr>
          <p:nvPr>
            <p:ph type="title"/>
          </p:nvPr>
        </p:nvSpPr>
        <p:spPr>
          <a:xfrm>
            <a:off x="1006227" y="119315"/>
            <a:ext cx="6469338" cy="527050"/>
          </a:xfrm>
        </p:spPr>
        <p:txBody>
          <a:bodyPr/>
          <a:lstStyle/>
          <a:p>
            <a:pPr algn="l" eaLnBrk="1" hangingPunct="1">
              <a:defRPr/>
            </a:pPr>
            <a:r>
              <a:rPr lang="cs-CZ" altLang="cs-CZ" sz="2000" b="1" dirty="0">
                <a:solidFill>
                  <a:srgbClr val="002060"/>
                </a:solidFill>
                <a:latin typeface="Arial" panose="020B0604020202020204" pitchFamily="34" charset="0"/>
              </a:rPr>
              <a:t>Příklady GM detektorů a jejich použití</a:t>
            </a:r>
          </a:p>
        </p:txBody>
      </p:sp>
      <p:sp>
        <p:nvSpPr>
          <p:cNvPr id="27651" name="Rectangle 3">
            <a:extLst>
              <a:ext uri="{FF2B5EF4-FFF2-40B4-BE49-F238E27FC236}">
                <a16:creationId xmlns:a16="http://schemas.microsoft.com/office/drawing/2014/main" id="{76F63392-D59D-45C5-A7BF-C65A6B28D330}"/>
              </a:ext>
            </a:extLst>
          </p:cNvPr>
          <p:cNvSpPr>
            <a:spLocks noGrp="1" noChangeArrowheads="1"/>
          </p:cNvSpPr>
          <p:nvPr>
            <p:ph type="body" idx="1"/>
          </p:nvPr>
        </p:nvSpPr>
        <p:spPr>
          <a:xfrm>
            <a:off x="4460682" y="5526323"/>
            <a:ext cx="7044855" cy="1107840"/>
          </a:xfrm>
        </p:spPr>
        <p:txBody>
          <a:bodyPr/>
          <a:lstStyle/>
          <a:p>
            <a:pPr eaLnBrk="1" hangingPunct="1">
              <a:buFont typeface="Wingdings" panose="05000000000000000000" pitchFamily="2" charset="2"/>
              <a:buNone/>
              <a:defRPr/>
            </a:pPr>
            <a:r>
              <a:rPr lang="cs-CZ" altLang="cs-CZ" sz="2000" dirty="0">
                <a:solidFill>
                  <a:srgbClr val="002060"/>
                </a:solidFill>
                <a:latin typeface="Arial" panose="020B0604020202020204" pitchFamily="34" charset="0"/>
              </a:rPr>
              <a:t>	Výhody: velmi jednoduchý, levný a odolný detektor.</a:t>
            </a:r>
          </a:p>
          <a:p>
            <a:pPr eaLnBrk="1" hangingPunct="1">
              <a:buFont typeface="Wingdings" panose="05000000000000000000" pitchFamily="2" charset="2"/>
              <a:buNone/>
              <a:defRPr/>
            </a:pPr>
            <a:r>
              <a:rPr lang="cs-CZ" altLang="cs-CZ" sz="2000" dirty="0">
                <a:solidFill>
                  <a:srgbClr val="002060"/>
                </a:solidFill>
                <a:latin typeface="Arial" panose="020B0604020202020204" pitchFamily="34" charset="0"/>
              </a:rPr>
              <a:t>	Nevýhody: dlouhá mrtvá doba, nemá spektrometrické vlastnosti.</a:t>
            </a:r>
          </a:p>
        </p:txBody>
      </p:sp>
      <p:pic>
        <p:nvPicPr>
          <p:cNvPr id="22532" name="Picture 5" descr="Geiger_4">
            <a:extLst>
              <a:ext uri="{FF2B5EF4-FFF2-40B4-BE49-F238E27FC236}">
                <a16:creationId xmlns:a16="http://schemas.microsoft.com/office/drawing/2014/main" id="{DF417E2A-C8B2-444A-BDD8-28DCF96E3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227" y="646365"/>
            <a:ext cx="2245856" cy="168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Geiger_5">
            <a:extLst>
              <a:ext uri="{FF2B5EF4-FFF2-40B4-BE49-F238E27FC236}">
                <a16:creationId xmlns:a16="http://schemas.microsoft.com/office/drawing/2014/main" id="{308BBC5B-CDFD-4B0D-99B6-F1E2EB9BB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9" t="4327" r="2509" b="4327"/>
          <a:stretch>
            <a:fillRect/>
          </a:stretch>
        </p:blipFill>
        <p:spPr bwMode="auto">
          <a:xfrm>
            <a:off x="1006227" y="2550287"/>
            <a:ext cx="272732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geiger_1">
            <a:extLst>
              <a:ext uri="{FF2B5EF4-FFF2-40B4-BE49-F238E27FC236}">
                <a16:creationId xmlns:a16="http://schemas.microsoft.com/office/drawing/2014/main" id="{B3874231-E548-48A8-84ED-36080D5E3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877" y="279636"/>
            <a:ext cx="225742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geiger_2">
            <a:extLst>
              <a:ext uri="{FF2B5EF4-FFF2-40B4-BE49-F238E27FC236}">
                <a16:creationId xmlns:a16="http://schemas.microsoft.com/office/drawing/2014/main" id="{9582B46F-E11D-4B27-A6FF-CCBEAFC556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4586" y="646365"/>
            <a:ext cx="2819400" cy="25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0" descr="geiger_7">
            <a:extLst>
              <a:ext uri="{FF2B5EF4-FFF2-40B4-BE49-F238E27FC236}">
                <a16:creationId xmlns:a16="http://schemas.microsoft.com/office/drawing/2014/main" id="{C4D0160D-E83A-4029-86CB-3DB8E735FD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715" y="33107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1" descr="Geiger_8">
            <a:extLst>
              <a:ext uri="{FF2B5EF4-FFF2-40B4-BE49-F238E27FC236}">
                <a16:creationId xmlns:a16="http://schemas.microsoft.com/office/drawing/2014/main" id="{08204B97-8E60-4F8C-801B-73DED7AA8A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1135" y="3535364"/>
            <a:ext cx="2436812"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2" descr="geiger_9">
            <a:extLst>
              <a:ext uri="{FF2B5EF4-FFF2-40B4-BE49-F238E27FC236}">
                <a16:creationId xmlns:a16="http://schemas.microsoft.com/office/drawing/2014/main" id="{7BC86D5C-2D18-48C1-B923-592F74EF56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6227" y="4289361"/>
            <a:ext cx="27686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39CE08B-7CE9-49CF-9CF5-A875652D1922}"/>
              </a:ext>
            </a:extLst>
          </p:cNvPr>
          <p:cNvSpPr>
            <a:spLocks noGrp="1" noChangeArrowheads="1"/>
          </p:cNvSpPr>
          <p:nvPr>
            <p:ph type="title"/>
          </p:nvPr>
        </p:nvSpPr>
        <p:spPr>
          <a:xfrm>
            <a:off x="782376" y="117475"/>
            <a:ext cx="3095625" cy="431800"/>
          </a:xfrm>
        </p:spPr>
        <p:txBody>
          <a:bodyPr/>
          <a:lstStyle/>
          <a:p>
            <a:pPr algn="l" eaLnBrk="1" hangingPunct="1">
              <a:defRPr/>
            </a:pPr>
            <a:r>
              <a:rPr lang="cs-CZ" altLang="cs-CZ" sz="2000" b="1" dirty="0">
                <a:solidFill>
                  <a:srgbClr val="C00000"/>
                </a:solidFill>
                <a:latin typeface="Arial" panose="020B0604020202020204" pitchFamily="34" charset="0"/>
              </a:rPr>
              <a:t>Scintilační detektory:</a:t>
            </a:r>
          </a:p>
        </p:txBody>
      </p:sp>
      <p:sp>
        <p:nvSpPr>
          <p:cNvPr id="28675" name="Rectangle 3">
            <a:extLst>
              <a:ext uri="{FF2B5EF4-FFF2-40B4-BE49-F238E27FC236}">
                <a16:creationId xmlns:a16="http://schemas.microsoft.com/office/drawing/2014/main" id="{804F3D65-82EE-48BB-AD0B-E42C885B1B1F}"/>
              </a:ext>
            </a:extLst>
          </p:cNvPr>
          <p:cNvSpPr>
            <a:spLocks noGrp="1" noChangeArrowheads="1"/>
          </p:cNvSpPr>
          <p:nvPr>
            <p:ph type="body" idx="1"/>
          </p:nvPr>
        </p:nvSpPr>
        <p:spPr>
          <a:xfrm>
            <a:off x="508883" y="549275"/>
            <a:ext cx="11211340" cy="3455988"/>
          </a:xfrm>
        </p:spPr>
        <p:txBody>
          <a:bodyPr/>
          <a:lstStyle/>
          <a:p>
            <a:pPr eaLnBrk="1" hangingPunct="1">
              <a:buFont typeface="Wingdings" panose="05000000000000000000" pitchFamily="2" charset="2"/>
              <a:buNone/>
              <a:defRPr/>
            </a:pPr>
            <a:r>
              <a:rPr lang="cs-CZ" altLang="cs-CZ" sz="2000" dirty="0">
                <a:latin typeface="Arial" panose="020B0604020202020204" pitchFamily="34" charset="0"/>
              </a:rPr>
              <a:t>	</a:t>
            </a:r>
            <a:r>
              <a:rPr lang="cs-CZ" altLang="cs-CZ" sz="2000" dirty="0">
                <a:solidFill>
                  <a:srgbClr val="002060"/>
                </a:solidFill>
                <a:latin typeface="Arial" panose="020B0604020202020204" pitchFamily="34" charset="0"/>
              </a:rPr>
              <a:t>Scintilační detektory převádějí absorbovanou energii ionizujícího záření na energii fotonů, nejčastěji ve viditelné nebo blízké UV oblasti spektra.</a:t>
            </a:r>
          </a:p>
          <a:p>
            <a:pPr eaLnBrk="1" hangingPunct="1">
              <a:buFont typeface="Wingdings" panose="05000000000000000000" pitchFamily="2" charset="2"/>
              <a:buNone/>
              <a:defRPr/>
            </a:pPr>
            <a:r>
              <a:rPr lang="cs-CZ" altLang="cs-CZ" sz="2000" dirty="0">
                <a:solidFill>
                  <a:srgbClr val="002060"/>
                </a:solidFill>
                <a:latin typeface="Arial" panose="020B0604020202020204" pitchFamily="34" charset="0"/>
              </a:rPr>
              <a:t>	Činnost je možné rozdělit na následující procesy:</a:t>
            </a:r>
          </a:p>
          <a:p>
            <a:pPr lvl="1" eaLnBrk="1" hangingPunct="1">
              <a:defRPr/>
            </a:pPr>
            <a:r>
              <a:rPr lang="cs-CZ" altLang="cs-CZ" sz="2000" dirty="0" err="1">
                <a:solidFill>
                  <a:srgbClr val="002060"/>
                </a:solidFill>
                <a:latin typeface="Arial" panose="020B0604020202020204" pitchFamily="34" charset="0"/>
              </a:rPr>
              <a:t>absorbce</a:t>
            </a:r>
            <a:r>
              <a:rPr lang="cs-CZ" altLang="cs-CZ" sz="2000" dirty="0">
                <a:solidFill>
                  <a:srgbClr val="002060"/>
                </a:solidFill>
                <a:latin typeface="Arial" panose="020B0604020202020204" pitchFamily="34" charset="0"/>
              </a:rPr>
              <a:t> energie měřeného  záření scintilátorem,</a:t>
            </a:r>
          </a:p>
          <a:p>
            <a:pPr lvl="1" eaLnBrk="1" hangingPunct="1">
              <a:spcBef>
                <a:spcPct val="0"/>
              </a:spcBef>
              <a:defRPr/>
            </a:pPr>
            <a:r>
              <a:rPr lang="cs-CZ" altLang="cs-CZ" sz="2000" dirty="0">
                <a:solidFill>
                  <a:srgbClr val="002060"/>
                </a:solidFill>
                <a:latin typeface="Arial" panose="020B0604020202020204" pitchFamily="34" charset="0"/>
              </a:rPr>
              <a:t>vlastní scintilační proces – konverze absorbované energie na energii scintilačních fotonů,</a:t>
            </a:r>
          </a:p>
          <a:p>
            <a:pPr lvl="1" eaLnBrk="1" hangingPunct="1">
              <a:spcBef>
                <a:spcPct val="0"/>
              </a:spcBef>
              <a:defRPr/>
            </a:pPr>
            <a:r>
              <a:rPr lang="cs-CZ" altLang="cs-CZ" sz="2000" dirty="0">
                <a:solidFill>
                  <a:srgbClr val="002060"/>
                </a:solidFill>
                <a:latin typeface="Arial" panose="020B0604020202020204" pitchFamily="34" charset="0"/>
              </a:rPr>
              <a:t>přenos fotonů emitovaných scintilátorem na fotocitlivý prvek – fotokatodu fotonásobiče nebo fotocitlivou diodu,</a:t>
            </a:r>
          </a:p>
          <a:p>
            <a:pPr lvl="1" eaLnBrk="1" hangingPunct="1">
              <a:spcBef>
                <a:spcPct val="0"/>
              </a:spcBef>
              <a:defRPr/>
            </a:pPr>
            <a:r>
              <a:rPr lang="cs-CZ" altLang="cs-CZ" sz="2000" dirty="0" err="1">
                <a:solidFill>
                  <a:srgbClr val="002060"/>
                </a:solidFill>
                <a:latin typeface="Arial" panose="020B0604020202020204" pitchFamily="34" charset="0"/>
              </a:rPr>
              <a:t>absorbce</a:t>
            </a:r>
            <a:r>
              <a:rPr lang="cs-CZ" altLang="cs-CZ" sz="2000" dirty="0">
                <a:solidFill>
                  <a:srgbClr val="002060"/>
                </a:solidFill>
                <a:latin typeface="Arial" panose="020B0604020202020204" pitchFamily="34" charset="0"/>
              </a:rPr>
              <a:t> fotonů fotokatodou fotonásobiče nebo fotodiodou, vedoucí fotoelektrickým jevem k emisi fotoelektronů nebo generování elektron-děrových párů v přechodu fotodiody,</a:t>
            </a:r>
          </a:p>
          <a:p>
            <a:pPr lvl="1" eaLnBrk="1" hangingPunct="1">
              <a:spcBef>
                <a:spcPct val="0"/>
              </a:spcBef>
              <a:defRPr/>
            </a:pPr>
            <a:r>
              <a:rPr lang="cs-CZ" altLang="cs-CZ" sz="2000" dirty="0">
                <a:solidFill>
                  <a:srgbClr val="002060"/>
                </a:solidFill>
                <a:latin typeface="Arial" panose="020B0604020202020204" pitchFamily="34" charset="0"/>
              </a:rPr>
              <a:t>u fotonásobičů násobící proces a sběr elektronů z poslední dynody na anodu fotonásobiče</a:t>
            </a:r>
            <a:r>
              <a:rPr lang="cs-CZ" altLang="cs-CZ" sz="2000" dirty="0">
                <a:solidFill>
                  <a:srgbClr val="FFFF66"/>
                </a:solidFill>
                <a:latin typeface="Arial" panose="020B0604020202020204" pitchFamily="34" charset="0"/>
              </a:rPr>
              <a:t>.	</a:t>
            </a:r>
          </a:p>
        </p:txBody>
      </p:sp>
      <p:pic>
        <p:nvPicPr>
          <p:cNvPr id="23556" name="Picture 4" descr="Scintil_scheme">
            <a:extLst>
              <a:ext uri="{FF2B5EF4-FFF2-40B4-BE49-F238E27FC236}">
                <a16:creationId xmlns:a16="http://schemas.microsoft.com/office/drawing/2014/main" id="{6133BA25-63B7-4AA5-BA3D-8D4A4B372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3599" y="3664727"/>
            <a:ext cx="6844802" cy="300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E34A20E2-7507-446F-8F9B-8EF7DAE39445}"/>
              </a:ext>
            </a:extLst>
          </p:cNvPr>
          <p:cNvSpPr>
            <a:spLocks noGrp="1" noChangeArrowheads="1"/>
          </p:cNvSpPr>
          <p:nvPr>
            <p:ph type="title"/>
          </p:nvPr>
        </p:nvSpPr>
        <p:spPr>
          <a:xfrm>
            <a:off x="1992313" y="0"/>
            <a:ext cx="8229600" cy="95250"/>
          </a:xfrm>
        </p:spPr>
        <p:txBody>
          <a:bodyPr>
            <a:normAutofit fontScale="90000"/>
          </a:bodyPr>
          <a:lstStyle/>
          <a:p>
            <a:pPr eaLnBrk="1" hangingPunct="1">
              <a:defRPr/>
            </a:pPr>
            <a:r>
              <a:rPr lang="cs-CZ" altLang="cs-CZ" sz="4000" dirty="0"/>
              <a:t> </a:t>
            </a:r>
          </a:p>
        </p:txBody>
      </p:sp>
      <p:sp>
        <p:nvSpPr>
          <p:cNvPr id="29699" name="Rectangle 3">
            <a:extLst>
              <a:ext uri="{FF2B5EF4-FFF2-40B4-BE49-F238E27FC236}">
                <a16:creationId xmlns:a16="http://schemas.microsoft.com/office/drawing/2014/main" id="{40DB9849-4059-4CF4-97E6-2BCBAF538376}"/>
              </a:ext>
            </a:extLst>
          </p:cNvPr>
          <p:cNvSpPr>
            <a:spLocks noGrp="1" noChangeArrowheads="1"/>
          </p:cNvSpPr>
          <p:nvPr>
            <p:ph type="body" idx="1"/>
          </p:nvPr>
        </p:nvSpPr>
        <p:spPr>
          <a:xfrm>
            <a:off x="516834" y="152400"/>
            <a:ext cx="11203389" cy="6553200"/>
          </a:xfrm>
        </p:spPr>
        <p:txBody>
          <a:bodyPr>
            <a:normAutofit/>
          </a:bodyPr>
          <a:lstStyle/>
          <a:p>
            <a:pPr eaLnBrk="1" hangingPunct="1">
              <a:lnSpc>
                <a:spcPct val="80000"/>
              </a:lnSpc>
              <a:buFont typeface="Wingdings" panose="05000000000000000000" pitchFamily="2" charset="2"/>
              <a:buNone/>
              <a:defRPr/>
            </a:pPr>
            <a:r>
              <a:rPr lang="cs-CZ" altLang="cs-CZ" sz="2000" dirty="0">
                <a:latin typeface="Arial" panose="020B0604020202020204" pitchFamily="34" charset="0"/>
              </a:rPr>
              <a:t>	</a:t>
            </a:r>
            <a:r>
              <a:rPr lang="cs-CZ" altLang="cs-CZ" sz="2000" b="1" dirty="0">
                <a:solidFill>
                  <a:srgbClr val="002060"/>
                </a:solidFill>
                <a:latin typeface="Arial" panose="020B0604020202020204" pitchFamily="34" charset="0"/>
              </a:rPr>
              <a:t>Nejobvyklejší materiály scintilátorů:</a:t>
            </a:r>
          </a:p>
          <a:p>
            <a:pPr eaLnBrk="1" hangingPunct="1">
              <a:buFont typeface="Wingdings" panose="05000000000000000000" pitchFamily="2" charset="2"/>
              <a:buNone/>
              <a:defRPr/>
            </a:pPr>
            <a:r>
              <a:rPr lang="cs-CZ" altLang="cs-CZ" sz="2000" dirty="0">
                <a:solidFill>
                  <a:srgbClr val="002060"/>
                </a:solidFill>
                <a:latin typeface="Arial" panose="020B0604020202020204" pitchFamily="34" charset="0"/>
              </a:rPr>
              <a:t>	a) organické scintilátory</a:t>
            </a:r>
          </a:p>
          <a:p>
            <a:pPr lvl="1" eaLnBrk="1" hangingPunct="1">
              <a:defRPr/>
            </a:pPr>
            <a:r>
              <a:rPr lang="cs-CZ" altLang="cs-CZ" sz="2000" dirty="0">
                <a:solidFill>
                  <a:srgbClr val="002060"/>
                </a:solidFill>
                <a:latin typeface="Arial" panose="020B0604020202020204" pitchFamily="34" charset="0"/>
              </a:rPr>
              <a:t>čisté organické krystaly – užívají se téměř výhradně antracen a stilben,</a:t>
            </a:r>
          </a:p>
          <a:p>
            <a:pPr lvl="1" eaLnBrk="1" hangingPunct="1">
              <a:spcBef>
                <a:spcPct val="0"/>
              </a:spcBef>
              <a:defRPr/>
            </a:pPr>
            <a:r>
              <a:rPr lang="cs-CZ" altLang="cs-CZ" sz="2000" dirty="0">
                <a:solidFill>
                  <a:srgbClr val="002060"/>
                </a:solidFill>
                <a:latin typeface="Arial" panose="020B0604020202020204" pitchFamily="34" charset="0"/>
              </a:rPr>
              <a:t>kapalné organické scintilátory – jsou vyráběny rozpuštěním organického scintilátoru ve vhodném rozpouštědle, někdy se přidává i posunovač vlnové délky k přizpůsobení emisního spektra spektrální odezvě fotonásobiče – např. 2-fenyl-5-(4-bifenyl)-1,3,4-oxadiazol v toluenu nebo xylenu – často bývá detekovaný radioaktivní materiál rozpuštěn přímo ve scintilátoru (</a:t>
            </a:r>
            <a:r>
              <a:rPr lang="cs-CZ" altLang="cs-CZ" sz="2000" baseline="30000" dirty="0">
                <a:solidFill>
                  <a:srgbClr val="002060"/>
                </a:solidFill>
                <a:latin typeface="Arial" panose="020B0604020202020204" pitchFamily="34" charset="0"/>
              </a:rPr>
              <a:t>3</a:t>
            </a:r>
            <a:r>
              <a:rPr lang="cs-CZ" altLang="cs-CZ" sz="2000" dirty="0">
                <a:solidFill>
                  <a:srgbClr val="002060"/>
                </a:solidFill>
                <a:latin typeface="Arial" panose="020B0604020202020204" pitchFamily="34" charset="0"/>
              </a:rPr>
              <a:t>H, </a:t>
            </a:r>
            <a:r>
              <a:rPr lang="cs-CZ" altLang="cs-CZ" sz="2000" baseline="30000" dirty="0">
                <a:solidFill>
                  <a:srgbClr val="002060"/>
                </a:solidFill>
                <a:latin typeface="Arial" panose="020B0604020202020204" pitchFamily="34" charset="0"/>
              </a:rPr>
              <a:t>14</a:t>
            </a:r>
            <a:r>
              <a:rPr lang="cs-CZ" altLang="cs-CZ" sz="2000" dirty="0">
                <a:solidFill>
                  <a:srgbClr val="002060"/>
                </a:solidFill>
                <a:latin typeface="Arial" panose="020B0604020202020204" pitchFamily="34" charset="0"/>
              </a:rPr>
              <a:t>C),</a:t>
            </a:r>
          </a:p>
          <a:p>
            <a:pPr lvl="1" eaLnBrk="1" hangingPunct="1">
              <a:spcBef>
                <a:spcPct val="0"/>
              </a:spcBef>
              <a:defRPr/>
            </a:pPr>
            <a:r>
              <a:rPr lang="cs-CZ" altLang="cs-CZ" sz="2000" dirty="0">
                <a:solidFill>
                  <a:srgbClr val="002060"/>
                </a:solidFill>
                <a:latin typeface="Arial" panose="020B0604020202020204" pitchFamily="34" charset="0"/>
              </a:rPr>
              <a:t>plastické scintilátory – organický scintilátor je rozpuštěn v látce, která je následně polymerizována – např. </a:t>
            </a:r>
            <a:r>
              <a:rPr lang="cs-CZ" altLang="cs-CZ" sz="2000" dirty="0" err="1">
                <a:solidFill>
                  <a:srgbClr val="002060"/>
                </a:solidFill>
                <a:latin typeface="Arial" panose="020B0604020202020204" pitchFamily="34" charset="0"/>
              </a:rPr>
              <a:t>tetrafenylbutadien</a:t>
            </a:r>
            <a:r>
              <a:rPr lang="cs-CZ" altLang="cs-CZ" sz="2000" dirty="0">
                <a:solidFill>
                  <a:srgbClr val="002060"/>
                </a:solidFill>
                <a:latin typeface="Arial" panose="020B0604020202020204" pitchFamily="34" charset="0"/>
              </a:rPr>
              <a:t> v polystyrenu nebo p-</a:t>
            </a:r>
            <a:r>
              <a:rPr lang="cs-CZ" altLang="cs-CZ" sz="2000" dirty="0" err="1">
                <a:solidFill>
                  <a:srgbClr val="002060"/>
                </a:solidFill>
                <a:latin typeface="Arial" panose="020B0604020202020204" pitchFamily="34" charset="0"/>
              </a:rPr>
              <a:t>terfenyl</a:t>
            </a:r>
            <a:r>
              <a:rPr lang="cs-CZ" altLang="cs-CZ" sz="2000" dirty="0">
                <a:solidFill>
                  <a:srgbClr val="002060"/>
                </a:solidFill>
                <a:latin typeface="Arial" panose="020B0604020202020204" pitchFamily="34" charset="0"/>
              </a:rPr>
              <a:t> v </a:t>
            </a:r>
            <a:r>
              <a:rPr lang="cs-CZ" altLang="cs-CZ" sz="2000" dirty="0" err="1">
                <a:solidFill>
                  <a:srgbClr val="002060"/>
                </a:solidFill>
                <a:latin typeface="Arial" panose="020B0604020202020204" pitchFamily="34" charset="0"/>
              </a:rPr>
              <a:t>polyvinyltoluenu</a:t>
            </a:r>
            <a:r>
              <a:rPr lang="cs-CZ" altLang="cs-CZ" sz="2000" dirty="0">
                <a:solidFill>
                  <a:srgbClr val="002060"/>
                </a:solidFill>
                <a:latin typeface="Arial" panose="020B0604020202020204" pitchFamily="34" charset="0"/>
              </a:rPr>
              <a:t> – snadná výroba velkoobjemových scintilátorů nebo tenkých filmů.</a:t>
            </a:r>
          </a:p>
          <a:p>
            <a:pPr eaLnBrk="1" hangingPunct="1">
              <a:buFont typeface="Wingdings" panose="05000000000000000000" pitchFamily="2" charset="2"/>
              <a:buNone/>
              <a:defRPr/>
            </a:pPr>
            <a:r>
              <a:rPr lang="cs-CZ" altLang="cs-CZ" sz="2000" dirty="0">
                <a:solidFill>
                  <a:srgbClr val="002060"/>
                </a:solidFill>
                <a:latin typeface="Arial" panose="020B0604020202020204" pitchFamily="34" charset="0"/>
              </a:rPr>
              <a:t>	b) anorganické scintilátory</a:t>
            </a:r>
          </a:p>
          <a:p>
            <a:pPr lvl="1" eaLnBrk="1" hangingPunct="1">
              <a:defRPr/>
            </a:pPr>
            <a:r>
              <a:rPr lang="cs-CZ" altLang="cs-CZ" sz="2000" dirty="0" err="1">
                <a:solidFill>
                  <a:srgbClr val="002060"/>
                </a:solidFill>
                <a:latin typeface="Arial" panose="020B0604020202020204" pitchFamily="34" charset="0"/>
              </a:rPr>
              <a:t>NaI</a:t>
            </a:r>
            <a:r>
              <a:rPr lang="cs-CZ" altLang="cs-CZ" sz="2000" dirty="0">
                <a:solidFill>
                  <a:srgbClr val="002060"/>
                </a:solidFill>
                <a:latin typeface="Arial" panose="020B0604020202020204" pitchFamily="34" charset="0"/>
              </a:rPr>
              <a:t>(</a:t>
            </a:r>
            <a:r>
              <a:rPr lang="cs-CZ" altLang="cs-CZ" sz="2000" dirty="0" err="1">
                <a:solidFill>
                  <a:srgbClr val="002060"/>
                </a:solidFill>
                <a:latin typeface="Arial" panose="020B0604020202020204" pitchFamily="34" charset="0"/>
              </a:rPr>
              <a:t>Tl</a:t>
            </a:r>
            <a:r>
              <a:rPr lang="cs-CZ" altLang="cs-CZ" sz="2000" dirty="0">
                <a:solidFill>
                  <a:srgbClr val="002060"/>
                </a:solidFill>
                <a:latin typeface="Arial" panose="020B0604020202020204" pitchFamily="34" charset="0"/>
              </a:rPr>
              <a:t>) – nejobvyklejší anorganický scintilátor zejména pro spektrometrii záření gama s vynikajícím světelným výtěžkem,</a:t>
            </a:r>
          </a:p>
          <a:p>
            <a:pPr lvl="1" eaLnBrk="1" hangingPunct="1">
              <a:spcBef>
                <a:spcPct val="0"/>
              </a:spcBef>
              <a:defRPr/>
            </a:pPr>
            <a:r>
              <a:rPr lang="cs-CZ" altLang="cs-CZ" sz="2000" dirty="0" err="1">
                <a:solidFill>
                  <a:srgbClr val="002060"/>
                </a:solidFill>
                <a:latin typeface="Arial" panose="020B0604020202020204" pitchFamily="34" charset="0"/>
              </a:rPr>
              <a:t>CsI</a:t>
            </a:r>
            <a:r>
              <a:rPr lang="cs-CZ" altLang="cs-CZ" sz="2000" dirty="0">
                <a:solidFill>
                  <a:srgbClr val="002060"/>
                </a:solidFill>
                <a:latin typeface="Arial" panose="020B0604020202020204" pitchFamily="34" charset="0"/>
              </a:rPr>
              <a:t>(</a:t>
            </a:r>
            <a:r>
              <a:rPr lang="cs-CZ" altLang="cs-CZ" sz="2000" dirty="0" err="1">
                <a:solidFill>
                  <a:srgbClr val="002060"/>
                </a:solidFill>
                <a:latin typeface="Arial" panose="020B0604020202020204" pitchFamily="34" charset="0"/>
              </a:rPr>
              <a:t>Tl</a:t>
            </a:r>
            <a:r>
              <a:rPr lang="cs-CZ" altLang="cs-CZ" sz="2000" dirty="0">
                <a:solidFill>
                  <a:srgbClr val="002060"/>
                </a:solidFill>
                <a:latin typeface="Arial" panose="020B0604020202020204" pitchFamily="34" charset="0"/>
              </a:rPr>
              <a:t>) a </a:t>
            </a:r>
            <a:r>
              <a:rPr lang="cs-CZ" altLang="cs-CZ" sz="2000" dirty="0" err="1">
                <a:solidFill>
                  <a:srgbClr val="002060"/>
                </a:solidFill>
                <a:latin typeface="Arial" panose="020B0604020202020204" pitchFamily="34" charset="0"/>
              </a:rPr>
              <a:t>CsI</a:t>
            </a:r>
            <a:r>
              <a:rPr lang="cs-CZ" altLang="cs-CZ" sz="2000" dirty="0">
                <a:solidFill>
                  <a:srgbClr val="002060"/>
                </a:solidFill>
                <a:latin typeface="Arial" panose="020B0604020202020204" pitchFamily="34" charset="0"/>
              </a:rPr>
              <a:t>(Na) – vyšší součinitel absorpce pro </a:t>
            </a:r>
            <a:r>
              <a:rPr lang="cs-CZ" altLang="cs-CZ" sz="2000" dirty="0">
                <a:solidFill>
                  <a:srgbClr val="002060"/>
                </a:solidFill>
                <a:latin typeface="Arial" panose="020B0604020202020204" pitchFamily="34" charset="0"/>
                <a:sym typeface="Symbol" panose="05050102010706020507" pitchFamily="18" charset="2"/>
              </a:rPr>
              <a:t></a:t>
            </a:r>
            <a:r>
              <a:rPr lang="cs-CZ" altLang="cs-CZ" sz="2000" dirty="0">
                <a:solidFill>
                  <a:srgbClr val="002060"/>
                </a:solidFill>
                <a:latin typeface="Arial" panose="020B0604020202020204" pitchFamily="34" charset="0"/>
              </a:rPr>
              <a:t>, ale horší rozlišení,</a:t>
            </a:r>
          </a:p>
          <a:p>
            <a:pPr lvl="1" eaLnBrk="1" hangingPunct="1">
              <a:spcBef>
                <a:spcPct val="0"/>
              </a:spcBef>
              <a:defRPr/>
            </a:pPr>
            <a:r>
              <a:rPr lang="cs-CZ" altLang="cs-CZ" sz="2000" dirty="0" err="1">
                <a:solidFill>
                  <a:srgbClr val="002060"/>
                </a:solidFill>
                <a:latin typeface="Arial" panose="020B0604020202020204" pitchFamily="34" charset="0"/>
              </a:rPr>
              <a:t>LiI</a:t>
            </a:r>
            <a:r>
              <a:rPr lang="cs-CZ" altLang="cs-CZ" sz="2000" dirty="0">
                <a:solidFill>
                  <a:srgbClr val="002060"/>
                </a:solidFill>
                <a:latin typeface="Arial" panose="020B0604020202020204" pitchFamily="34" charset="0"/>
              </a:rPr>
              <a:t>(</a:t>
            </a:r>
            <a:r>
              <a:rPr lang="cs-CZ" altLang="cs-CZ" sz="2000" dirty="0" err="1">
                <a:solidFill>
                  <a:srgbClr val="002060"/>
                </a:solidFill>
                <a:latin typeface="Arial" panose="020B0604020202020204" pitchFamily="34" charset="0"/>
              </a:rPr>
              <a:t>Eu</a:t>
            </a:r>
            <a:r>
              <a:rPr lang="cs-CZ" altLang="cs-CZ" sz="2000" dirty="0">
                <a:solidFill>
                  <a:srgbClr val="002060"/>
                </a:solidFill>
                <a:latin typeface="Arial" panose="020B0604020202020204" pitchFamily="34" charset="0"/>
              </a:rPr>
              <a:t>) – vzhledem k reakci </a:t>
            </a:r>
            <a:r>
              <a:rPr lang="cs-CZ" altLang="cs-CZ" sz="2000" baseline="30000" dirty="0">
                <a:solidFill>
                  <a:srgbClr val="002060"/>
                </a:solidFill>
                <a:latin typeface="Arial" panose="020B0604020202020204" pitchFamily="34" charset="0"/>
              </a:rPr>
              <a:t>6</a:t>
            </a:r>
            <a:r>
              <a:rPr lang="cs-CZ" altLang="cs-CZ" sz="2000" dirty="0">
                <a:solidFill>
                  <a:srgbClr val="002060"/>
                </a:solidFill>
                <a:latin typeface="Arial" panose="020B0604020202020204" pitchFamily="34" charset="0"/>
              </a:rPr>
              <a:t>Li(n,</a:t>
            </a:r>
            <a:r>
              <a:rPr lang="cs-CZ" altLang="cs-CZ" sz="2000" dirty="0">
                <a:solidFill>
                  <a:srgbClr val="002060"/>
                </a:solidFill>
                <a:latin typeface="Arial" panose="020B0604020202020204" pitchFamily="34" charset="0"/>
                <a:sym typeface="Symbol" panose="05050102010706020507" pitchFamily="18" charset="2"/>
              </a:rPr>
              <a:t>)</a:t>
            </a:r>
            <a:r>
              <a:rPr lang="cs-CZ" altLang="cs-CZ" sz="2000" baseline="30000" dirty="0">
                <a:solidFill>
                  <a:srgbClr val="002060"/>
                </a:solidFill>
                <a:latin typeface="Arial" panose="020B0604020202020204" pitchFamily="34" charset="0"/>
                <a:sym typeface="Symbol" panose="05050102010706020507" pitchFamily="18" charset="2"/>
              </a:rPr>
              <a:t>3</a:t>
            </a:r>
            <a:r>
              <a:rPr lang="cs-CZ" altLang="cs-CZ" sz="2000" dirty="0">
                <a:solidFill>
                  <a:srgbClr val="002060"/>
                </a:solidFill>
                <a:latin typeface="Arial" panose="020B0604020202020204" pitchFamily="34" charset="0"/>
                <a:sym typeface="Symbol" panose="05050102010706020507" pitchFamily="18" charset="2"/>
              </a:rPr>
              <a:t>H často používán pro detekci nízkoenergetických neutronů,</a:t>
            </a:r>
          </a:p>
          <a:p>
            <a:pPr lvl="1" eaLnBrk="1" hangingPunct="1">
              <a:spcBef>
                <a:spcPct val="0"/>
              </a:spcBef>
              <a:defRPr/>
            </a:pPr>
            <a:r>
              <a:rPr lang="cs-CZ" altLang="cs-CZ" sz="2000" dirty="0">
                <a:solidFill>
                  <a:srgbClr val="002060"/>
                </a:solidFill>
                <a:latin typeface="Arial" panose="020B0604020202020204" pitchFamily="34" charset="0"/>
                <a:sym typeface="Symbol" panose="05050102010706020507" pitchFamily="18" charset="2"/>
              </a:rPr>
              <a:t>Bi</a:t>
            </a:r>
            <a:r>
              <a:rPr lang="cs-CZ" altLang="cs-CZ" sz="2000" baseline="-25000" dirty="0">
                <a:solidFill>
                  <a:srgbClr val="002060"/>
                </a:solidFill>
                <a:latin typeface="Arial" panose="020B0604020202020204" pitchFamily="34" charset="0"/>
                <a:sym typeface="Symbol" panose="05050102010706020507" pitchFamily="18" charset="2"/>
              </a:rPr>
              <a:t>4</a:t>
            </a:r>
            <a:r>
              <a:rPr lang="cs-CZ" altLang="cs-CZ" sz="2000" dirty="0">
                <a:solidFill>
                  <a:srgbClr val="002060"/>
                </a:solidFill>
                <a:latin typeface="Arial" panose="020B0604020202020204" pitchFamily="34" charset="0"/>
                <a:sym typeface="Symbol" panose="05050102010706020507" pitchFamily="18" charset="2"/>
              </a:rPr>
              <a:t>Ge</a:t>
            </a:r>
            <a:r>
              <a:rPr lang="cs-CZ" altLang="cs-CZ" sz="2000" baseline="-25000" dirty="0">
                <a:solidFill>
                  <a:srgbClr val="002060"/>
                </a:solidFill>
                <a:latin typeface="Arial" panose="020B0604020202020204" pitchFamily="34" charset="0"/>
                <a:sym typeface="Symbol" panose="05050102010706020507" pitchFamily="18" charset="2"/>
              </a:rPr>
              <a:t>3</a:t>
            </a:r>
            <a:r>
              <a:rPr lang="cs-CZ" altLang="cs-CZ" sz="2000" dirty="0">
                <a:solidFill>
                  <a:srgbClr val="002060"/>
                </a:solidFill>
                <a:latin typeface="Arial" panose="020B0604020202020204" pitchFamily="34" charset="0"/>
                <a:sym typeface="Symbol" panose="05050102010706020507" pitchFamily="18" charset="2"/>
              </a:rPr>
              <a:t>O</a:t>
            </a:r>
            <a:r>
              <a:rPr lang="cs-CZ" altLang="cs-CZ" sz="2000" baseline="-25000" dirty="0">
                <a:solidFill>
                  <a:srgbClr val="002060"/>
                </a:solidFill>
                <a:latin typeface="Arial" panose="020B0604020202020204" pitchFamily="34" charset="0"/>
                <a:sym typeface="Symbol" panose="05050102010706020507" pitchFamily="18" charset="2"/>
              </a:rPr>
              <a:t>12</a:t>
            </a:r>
            <a:r>
              <a:rPr lang="cs-CZ" altLang="cs-CZ" sz="2000" dirty="0">
                <a:solidFill>
                  <a:srgbClr val="002060"/>
                </a:solidFill>
                <a:latin typeface="Arial" panose="020B0604020202020204" pitchFamily="34" charset="0"/>
                <a:sym typeface="Symbol" panose="05050102010706020507" pitchFamily="18" charset="2"/>
              </a:rPr>
              <a:t> (obvykle označován jako BGO)</a:t>
            </a:r>
            <a:r>
              <a:rPr lang="cs-CZ" altLang="cs-CZ" sz="2000" dirty="0">
                <a:solidFill>
                  <a:srgbClr val="002060"/>
                </a:solidFill>
                <a:latin typeface="Arial" panose="020B0604020202020204" pitchFamily="34" charset="0"/>
              </a:rPr>
              <a:t> – hlavními výhodami je vysoká hustota a velké střední protonové číslo </a:t>
            </a:r>
            <a:r>
              <a:rPr lang="cs-CZ" altLang="cs-CZ" sz="2000" dirty="0">
                <a:solidFill>
                  <a:srgbClr val="002060"/>
                </a:solidFill>
                <a:latin typeface="Arial" panose="020B0604020202020204" pitchFamily="34" charset="0"/>
                <a:sym typeface="Symbol" panose="05050102010706020507" pitchFamily="18" charset="2"/>
              </a:rPr>
              <a:t> vysoká detekční účinnost</a:t>
            </a:r>
            <a:r>
              <a:rPr lang="cs-CZ" altLang="cs-CZ" sz="2000" dirty="0">
                <a:solidFill>
                  <a:srgbClr val="002060"/>
                </a:solidFill>
                <a:latin typeface="Arial" panose="020B0604020202020204" pitchFamily="34" charset="0"/>
              </a:rPr>
              <a:t> pro záření gama,</a:t>
            </a:r>
          </a:p>
          <a:p>
            <a:pPr lvl="1" eaLnBrk="1" hangingPunct="1">
              <a:spcBef>
                <a:spcPct val="0"/>
              </a:spcBef>
              <a:defRPr/>
            </a:pPr>
            <a:r>
              <a:rPr lang="cs-CZ" altLang="cs-CZ" sz="2000" dirty="0" err="1">
                <a:solidFill>
                  <a:srgbClr val="002060"/>
                </a:solidFill>
                <a:latin typeface="Arial" panose="020B0604020202020204" pitchFamily="34" charset="0"/>
              </a:rPr>
              <a:t>ZnS</a:t>
            </a:r>
            <a:r>
              <a:rPr lang="cs-CZ" altLang="cs-CZ" sz="2000" dirty="0">
                <a:solidFill>
                  <a:srgbClr val="002060"/>
                </a:solidFill>
                <a:latin typeface="Arial" panose="020B0604020202020204" pitchFamily="34" charset="0"/>
              </a:rPr>
              <a:t>(</a:t>
            </a:r>
            <a:r>
              <a:rPr lang="cs-CZ" altLang="cs-CZ" sz="2000" dirty="0" err="1">
                <a:solidFill>
                  <a:srgbClr val="002060"/>
                </a:solidFill>
                <a:latin typeface="Arial" panose="020B0604020202020204" pitchFamily="34" charset="0"/>
              </a:rPr>
              <a:t>Ag</a:t>
            </a:r>
            <a:r>
              <a:rPr lang="cs-CZ" altLang="cs-CZ" sz="2000" dirty="0">
                <a:solidFill>
                  <a:srgbClr val="002060"/>
                </a:solidFill>
                <a:latin typeface="Arial" panose="020B0604020202020204" pitchFamily="34" charset="0"/>
              </a:rPr>
              <a:t>) – dostupný pouze jako polykrystalický prášek – používán v</a:t>
            </a:r>
            <a:r>
              <a:rPr lang="en-US" altLang="cs-CZ" sz="2000" dirty="0">
                <a:solidFill>
                  <a:srgbClr val="002060"/>
                </a:solidFill>
                <a:latin typeface="Arial" panose="020B0604020202020204" pitchFamily="34" charset="0"/>
                <a:cs typeface="Arial" panose="020B0604020202020204" pitchFamily="34" charset="0"/>
              </a:rPr>
              <a:t> </a:t>
            </a:r>
            <a:r>
              <a:rPr lang="cs-CZ" altLang="cs-CZ" sz="2000" dirty="0">
                <a:solidFill>
                  <a:srgbClr val="002060"/>
                </a:solidFill>
                <a:latin typeface="Arial" panose="020B0604020202020204" pitchFamily="34" charset="0"/>
              </a:rPr>
              <a:t> tenkých vrstvách pro detekci částic </a:t>
            </a:r>
            <a:r>
              <a:rPr lang="cs-CZ" altLang="cs-CZ" sz="2000" dirty="0">
                <a:solidFill>
                  <a:srgbClr val="002060"/>
                </a:solidFill>
                <a:latin typeface="Arial" panose="020B0604020202020204" pitchFamily="34" charset="0"/>
                <a:sym typeface="Symbol" panose="05050102010706020507" pitchFamily="18" charset="2"/>
              </a:rPr>
              <a:t></a:t>
            </a:r>
            <a:r>
              <a:rPr lang="cs-CZ" altLang="cs-CZ" sz="2000" dirty="0">
                <a:solidFill>
                  <a:srgbClr val="002060"/>
                </a:solidFill>
                <a:latin typeface="Arial" panose="020B0604020202020204" pitchFamily="34" charset="0"/>
              </a:rPr>
              <a:t> a těžších iontů,</a:t>
            </a:r>
          </a:p>
          <a:p>
            <a:pPr lvl="1" eaLnBrk="1" hangingPunct="1">
              <a:spcBef>
                <a:spcPct val="0"/>
              </a:spcBef>
              <a:defRPr/>
            </a:pPr>
            <a:r>
              <a:rPr lang="cs-CZ" altLang="cs-CZ" sz="2000" dirty="0">
                <a:solidFill>
                  <a:srgbClr val="002060"/>
                </a:solidFill>
                <a:latin typeface="Arial" panose="020B0604020202020204" pitchFamily="34" charset="0"/>
              </a:rPr>
              <a:t>CdWO</a:t>
            </a:r>
            <a:r>
              <a:rPr lang="cs-CZ" altLang="cs-CZ" sz="2000" baseline="-25000" dirty="0">
                <a:solidFill>
                  <a:srgbClr val="002060"/>
                </a:solidFill>
                <a:latin typeface="Arial" panose="020B0604020202020204" pitchFamily="34" charset="0"/>
              </a:rPr>
              <a:t>4</a:t>
            </a:r>
            <a:r>
              <a:rPr lang="cs-CZ" altLang="cs-CZ" sz="2000" dirty="0">
                <a:solidFill>
                  <a:srgbClr val="002060"/>
                </a:solidFill>
                <a:latin typeface="Arial" panose="020B0604020202020204" pitchFamily="34" charset="0"/>
              </a:rPr>
              <a:t>, CaF</a:t>
            </a:r>
            <a:r>
              <a:rPr lang="cs-CZ" altLang="cs-CZ" sz="2000" baseline="-25000" dirty="0">
                <a:solidFill>
                  <a:srgbClr val="002060"/>
                </a:solidFill>
                <a:latin typeface="Arial" panose="020B0604020202020204" pitchFamily="34" charset="0"/>
              </a:rPr>
              <a:t>2</a:t>
            </a:r>
            <a:r>
              <a:rPr lang="cs-CZ" altLang="cs-CZ" sz="2000" dirty="0">
                <a:solidFill>
                  <a:srgbClr val="002060"/>
                </a:solidFill>
                <a:latin typeface="Arial" panose="020B0604020202020204" pitchFamily="34" charset="0"/>
              </a:rPr>
              <a:t>(</a:t>
            </a:r>
            <a:r>
              <a:rPr lang="cs-CZ" altLang="cs-CZ" sz="2000" dirty="0" err="1">
                <a:solidFill>
                  <a:srgbClr val="002060"/>
                </a:solidFill>
                <a:latin typeface="Arial" panose="020B0604020202020204" pitchFamily="34" charset="0"/>
              </a:rPr>
              <a:t>Eu</a:t>
            </a:r>
            <a:r>
              <a:rPr lang="cs-CZ" altLang="cs-CZ" sz="2000" dirty="0">
                <a:solidFill>
                  <a:srgbClr val="002060"/>
                </a:solidFill>
                <a:latin typeface="Arial" panose="020B0604020202020204" pitchFamily="34" charset="0"/>
              </a:rPr>
              <a:t>), Y</a:t>
            </a:r>
            <a:r>
              <a:rPr lang="cs-CZ" altLang="cs-CZ" sz="2000" baseline="-25000" dirty="0">
                <a:solidFill>
                  <a:srgbClr val="002060"/>
                </a:solidFill>
                <a:latin typeface="Arial" panose="020B0604020202020204" pitchFamily="34" charset="0"/>
              </a:rPr>
              <a:t>3</a:t>
            </a:r>
            <a:r>
              <a:rPr lang="cs-CZ" altLang="cs-CZ" sz="2000" dirty="0">
                <a:solidFill>
                  <a:srgbClr val="002060"/>
                </a:solidFill>
                <a:latin typeface="Arial" panose="020B0604020202020204" pitchFamily="34" charset="0"/>
              </a:rPr>
              <a:t>Al</a:t>
            </a:r>
            <a:r>
              <a:rPr lang="cs-CZ" altLang="cs-CZ" sz="2000" baseline="-25000" dirty="0">
                <a:solidFill>
                  <a:srgbClr val="002060"/>
                </a:solidFill>
                <a:latin typeface="Arial" panose="020B0604020202020204" pitchFamily="34" charset="0"/>
              </a:rPr>
              <a:t>5</a:t>
            </a:r>
            <a:r>
              <a:rPr lang="cs-CZ" altLang="cs-CZ" sz="2000" dirty="0">
                <a:solidFill>
                  <a:srgbClr val="002060"/>
                </a:solidFill>
                <a:latin typeface="Arial" panose="020B0604020202020204" pitchFamily="34" charset="0"/>
              </a:rPr>
              <a:t>O</a:t>
            </a:r>
            <a:r>
              <a:rPr lang="cs-CZ" altLang="cs-CZ" sz="2000" baseline="-25000" dirty="0">
                <a:solidFill>
                  <a:srgbClr val="002060"/>
                </a:solidFill>
                <a:latin typeface="Arial" panose="020B0604020202020204" pitchFamily="34" charset="0"/>
              </a:rPr>
              <a:t>12 </a:t>
            </a:r>
            <a:r>
              <a:rPr lang="cs-CZ" altLang="cs-CZ" sz="2000" dirty="0">
                <a:solidFill>
                  <a:srgbClr val="002060"/>
                </a:solidFill>
                <a:latin typeface="Arial" panose="020B0604020202020204" pitchFamily="34" charset="0"/>
              </a:rPr>
              <a:t>(označován jako YAG), lithiová skla atd.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4D77B03-626E-4E69-A0AD-CF43DBD48884}"/>
              </a:ext>
            </a:extLst>
          </p:cNvPr>
          <p:cNvSpPr>
            <a:spLocks noGrp="1" noChangeArrowheads="1"/>
          </p:cNvSpPr>
          <p:nvPr>
            <p:ph type="title"/>
          </p:nvPr>
        </p:nvSpPr>
        <p:spPr>
          <a:xfrm>
            <a:off x="1992313" y="188914"/>
            <a:ext cx="4321023" cy="384175"/>
          </a:xfrm>
        </p:spPr>
        <p:txBody>
          <a:bodyPr/>
          <a:lstStyle/>
          <a:p>
            <a:pPr algn="l" eaLnBrk="1" hangingPunct="1">
              <a:defRPr/>
            </a:pPr>
            <a:r>
              <a:rPr lang="cs-CZ" altLang="cs-CZ" sz="2000" b="1" dirty="0">
                <a:solidFill>
                  <a:srgbClr val="002060"/>
                </a:solidFill>
                <a:latin typeface="Arial" panose="020B0604020202020204" pitchFamily="34" charset="0"/>
              </a:rPr>
              <a:t>Scintilátory a jejich aplikace:</a:t>
            </a:r>
          </a:p>
        </p:txBody>
      </p:sp>
      <p:sp>
        <p:nvSpPr>
          <p:cNvPr id="31747" name="Rectangle 3">
            <a:extLst>
              <a:ext uri="{FF2B5EF4-FFF2-40B4-BE49-F238E27FC236}">
                <a16:creationId xmlns:a16="http://schemas.microsoft.com/office/drawing/2014/main" id="{09465FE9-BE36-46EC-AE8B-98A767109CC1}"/>
              </a:ext>
            </a:extLst>
          </p:cNvPr>
          <p:cNvSpPr>
            <a:spLocks noGrp="1" noChangeArrowheads="1"/>
          </p:cNvSpPr>
          <p:nvPr>
            <p:ph type="body" idx="1"/>
          </p:nvPr>
        </p:nvSpPr>
        <p:spPr>
          <a:xfrm>
            <a:off x="1141400" y="5420057"/>
            <a:ext cx="10196788" cy="1179525"/>
          </a:xfrm>
        </p:spPr>
        <p:txBody>
          <a:bodyPr>
            <a:normAutofit lnSpcReduction="10000"/>
          </a:bodyPr>
          <a:lstStyle/>
          <a:p>
            <a:pPr eaLnBrk="1" hangingPunct="1">
              <a:lnSpc>
                <a:spcPct val="85000"/>
              </a:lnSpc>
              <a:buFont typeface="Wingdings" panose="05000000000000000000" pitchFamily="2" charset="2"/>
              <a:buNone/>
              <a:defRPr/>
            </a:pPr>
            <a:r>
              <a:rPr lang="cs-CZ" altLang="cs-CZ" sz="2000" dirty="0">
                <a:latin typeface="Arial" panose="020B0604020202020204" pitchFamily="34" charset="0"/>
              </a:rPr>
              <a:t>	</a:t>
            </a:r>
            <a:r>
              <a:rPr lang="cs-CZ" altLang="cs-CZ" sz="2000" dirty="0">
                <a:solidFill>
                  <a:srgbClr val="002060"/>
                </a:solidFill>
                <a:latin typeface="Arial" panose="020B0604020202020204" pitchFamily="34" charset="0"/>
              </a:rPr>
              <a:t>Sada anorganických	      	Sada organických	       Kapalný scintilátor pro</a:t>
            </a:r>
          </a:p>
          <a:p>
            <a:pPr eaLnBrk="1" hangingPunct="1">
              <a:lnSpc>
                <a:spcPct val="85000"/>
              </a:lnSpc>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scintilátorů		      	scintilátorů		       detekci neutrin</a:t>
            </a:r>
          </a:p>
          <a:p>
            <a:pPr eaLnBrk="1" hangingPunct="1">
              <a:lnSpc>
                <a:spcPct val="85000"/>
              </a:lnSpc>
              <a:spcBef>
                <a:spcPct val="40000"/>
              </a:spcBef>
              <a:buFont typeface="Wingdings" panose="05000000000000000000" pitchFamily="2" charset="2"/>
              <a:buNone/>
              <a:defRPr/>
            </a:pPr>
            <a:r>
              <a:rPr lang="cs-CZ" altLang="cs-CZ" sz="2000" dirty="0">
                <a:solidFill>
                  <a:srgbClr val="002060"/>
                </a:solidFill>
                <a:latin typeface="Arial" panose="020B0604020202020204" pitchFamily="34" charset="0"/>
              </a:rPr>
              <a:t>	Přenosný radiometr	      	Studnový scintilátor       	       Zařízení pro měření </a:t>
            </a:r>
          </a:p>
          <a:p>
            <a:pPr eaLnBrk="1" hangingPunct="1">
              <a:lnSpc>
                <a:spcPct val="85000"/>
              </a:lnSpc>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vzorků </a:t>
            </a:r>
            <a:r>
              <a:rPr lang="cs-CZ" altLang="cs-CZ" sz="2000" dirty="0" err="1">
                <a:solidFill>
                  <a:srgbClr val="002060"/>
                </a:solidFill>
                <a:latin typeface="Arial" panose="020B0604020202020204" pitchFamily="34" charset="0"/>
              </a:rPr>
              <a:t>Tri-Carb</a:t>
            </a:r>
            <a:r>
              <a:rPr lang="cs-CZ" altLang="cs-CZ" sz="2000" dirty="0">
                <a:solidFill>
                  <a:srgbClr val="002060"/>
                </a:solidFill>
                <a:latin typeface="Arial" panose="020B0604020202020204" pitchFamily="34" charset="0"/>
              </a:rPr>
              <a:t>           </a:t>
            </a:r>
          </a:p>
        </p:txBody>
      </p:sp>
      <p:pic>
        <p:nvPicPr>
          <p:cNvPr id="26628" name="Picture 4" descr="plastic">
            <a:extLst>
              <a:ext uri="{FF2B5EF4-FFF2-40B4-BE49-F238E27FC236}">
                <a16:creationId xmlns:a16="http://schemas.microsoft.com/office/drawing/2014/main" id="{4422A754-77A0-4D62-BCE2-C2C46C96F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740" y="638177"/>
            <a:ext cx="2303462"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Scintil_halogenid">
            <a:extLst>
              <a:ext uri="{FF2B5EF4-FFF2-40B4-BE49-F238E27FC236}">
                <a16:creationId xmlns:a16="http://schemas.microsoft.com/office/drawing/2014/main" id="{74CD93E3-4857-4E11-BA4A-E8A160934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688" b="1688"/>
          <a:stretch>
            <a:fillRect/>
          </a:stretch>
        </p:blipFill>
        <p:spPr bwMode="auto">
          <a:xfrm>
            <a:off x="1141400" y="646114"/>
            <a:ext cx="230346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Scintil_radiometr">
            <a:extLst>
              <a:ext uri="{FF2B5EF4-FFF2-40B4-BE49-F238E27FC236}">
                <a16:creationId xmlns:a16="http://schemas.microsoft.com/office/drawing/2014/main" id="{7A887B3F-C6F4-4544-8959-7B0AE3B15F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953"/>
          <a:stretch>
            <a:fillRect/>
          </a:stretch>
        </p:blipFill>
        <p:spPr bwMode="auto">
          <a:xfrm>
            <a:off x="1141400" y="3068639"/>
            <a:ext cx="2935288"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descr="Scintil_liquid">
            <a:extLst>
              <a:ext uri="{FF2B5EF4-FFF2-40B4-BE49-F238E27FC236}">
                <a16:creationId xmlns:a16="http://schemas.microsoft.com/office/drawing/2014/main" id="{719CEAE6-1A9B-4F37-B8A7-33EB9C610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2200" y="638177"/>
            <a:ext cx="3455988"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descr="Scintil_welltype">
            <a:extLst>
              <a:ext uri="{FF2B5EF4-FFF2-40B4-BE49-F238E27FC236}">
                <a16:creationId xmlns:a16="http://schemas.microsoft.com/office/drawing/2014/main" id="{6CF07B84-D518-49CC-A57E-3A3C379F4E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937" r="3937"/>
          <a:stretch>
            <a:fillRect/>
          </a:stretch>
        </p:blipFill>
        <p:spPr bwMode="auto">
          <a:xfrm>
            <a:off x="4726485" y="3189454"/>
            <a:ext cx="2519362"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descr="Scintil_Tri-Carb">
            <a:extLst>
              <a:ext uri="{FF2B5EF4-FFF2-40B4-BE49-F238E27FC236}">
                <a16:creationId xmlns:a16="http://schemas.microsoft.com/office/drawing/2014/main" id="{FA8F3FA6-078D-4177-BE7E-6E88634DB4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80" r="3635"/>
          <a:stretch>
            <a:fillRect/>
          </a:stretch>
        </p:blipFill>
        <p:spPr bwMode="auto">
          <a:xfrm>
            <a:off x="8115314" y="3105151"/>
            <a:ext cx="2605088"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F6203E7-2D4D-4C18-BE5A-D92340771BB6}"/>
              </a:ext>
            </a:extLst>
          </p:cNvPr>
          <p:cNvSpPr>
            <a:spLocks noGrp="1" noChangeArrowheads="1"/>
          </p:cNvSpPr>
          <p:nvPr>
            <p:ph type="title"/>
          </p:nvPr>
        </p:nvSpPr>
        <p:spPr>
          <a:xfrm>
            <a:off x="572494" y="146864"/>
            <a:ext cx="3498574" cy="455613"/>
          </a:xfrm>
        </p:spPr>
        <p:txBody>
          <a:bodyPr/>
          <a:lstStyle/>
          <a:p>
            <a:pPr algn="l" eaLnBrk="1" hangingPunct="1">
              <a:defRPr/>
            </a:pPr>
            <a:r>
              <a:rPr lang="cs-CZ" altLang="cs-CZ" sz="2000" b="1" dirty="0">
                <a:solidFill>
                  <a:srgbClr val="C00000"/>
                </a:solidFill>
                <a:latin typeface="Arial" panose="020B0604020202020204" pitchFamily="34" charset="0"/>
              </a:rPr>
              <a:t>Polovodičové detektory:</a:t>
            </a:r>
          </a:p>
        </p:txBody>
      </p:sp>
      <p:sp>
        <p:nvSpPr>
          <p:cNvPr id="32771" name="Rectangle 3">
            <a:extLst>
              <a:ext uri="{FF2B5EF4-FFF2-40B4-BE49-F238E27FC236}">
                <a16:creationId xmlns:a16="http://schemas.microsoft.com/office/drawing/2014/main" id="{C69FF023-9254-4AF2-B2F3-3645F006D03D}"/>
              </a:ext>
            </a:extLst>
          </p:cNvPr>
          <p:cNvSpPr>
            <a:spLocks noGrp="1" noChangeArrowheads="1"/>
          </p:cNvSpPr>
          <p:nvPr>
            <p:ph type="body" idx="1"/>
          </p:nvPr>
        </p:nvSpPr>
        <p:spPr>
          <a:xfrm>
            <a:off x="349857" y="476251"/>
            <a:ext cx="11020508" cy="6265863"/>
          </a:xfrm>
        </p:spPr>
        <p:txBody>
          <a:bodyPr/>
          <a:lstStyle/>
          <a:p>
            <a:pPr eaLnBrk="1" hangingPunct="1">
              <a:buFont typeface="Wingdings" panose="05000000000000000000" pitchFamily="2" charset="2"/>
              <a:buNone/>
              <a:defRPr/>
            </a:pPr>
            <a:r>
              <a:rPr lang="cs-CZ" altLang="cs-CZ" sz="2000" dirty="0">
                <a:latin typeface="Arial" panose="020B0604020202020204" pitchFamily="34" charset="0"/>
              </a:rPr>
              <a:t>	</a:t>
            </a:r>
            <a:r>
              <a:rPr lang="cs-CZ" altLang="cs-CZ" sz="2000" dirty="0">
                <a:solidFill>
                  <a:srgbClr val="002060"/>
                </a:solidFill>
                <a:latin typeface="Arial" panose="020B0604020202020204" pitchFamily="34" charset="0"/>
              </a:rPr>
              <a:t>Polovodičový detektor se svým principem podobá ionizační komoře s tím, že citlivým médiem není plyn, ale polovodičový materiál. Je to v podstatě polovodičová dioda zapojená v obvodu s vysokým napětím (cca 1000-2000 V) přes velký ohmický odpor v závěrném (nevodivém) směru, takže v klidovém stavu obvodem neprotéká elektrický proud.</a:t>
            </a:r>
          </a:p>
          <a:p>
            <a:pPr eaLnBrk="1" hangingPunct="1">
              <a:spcBef>
                <a:spcPts val="600"/>
              </a:spcBef>
              <a:buFont typeface="Wingdings" panose="05000000000000000000" pitchFamily="2" charset="2"/>
              <a:buNone/>
              <a:defRPr/>
            </a:pPr>
            <a:r>
              <a:rPr lang="cs-CZ" altLang="cs-CZ" sz="2000" dirty="0">
                <a:solidFill>
                  <a:srgbClr val="002060"/>
                </a:solidFill>
                <a:latin typeface="Arial" panose="020B0604020202020204" pitchFamily="34" charset="0"/>
              </a:rPr>
              <a:t> 	Vnikne-li do aktivní vrstvy detektoru ("ochuzená" vrstva či objemová oblast bez volných nosičů náboje) částice ionizujícího záření, ionizační energie vede k přeskoku elektronů do vodivostního pásu a vzniku elektron-děrových párů. Elektrony se pohybují ke kladné elektrodě a díry k záporné - obvodem projde krátký proudový impuls, na pracovním odporu R vznikne napěťový úbytek a přes kondenzátor C se elektrický impuls vede k předzesilovači. Amplituda (resp. časový integrál) impulsu na výstupu zesilovače je přímo úměrná celkovému sebranému náboji, a tedy energii absorbované při průchodu částice aktivní vrstvou detektoru. </a:t>
            </a:r>
          </a:p>
        </p:txBody>
      </p:sp>
      <p:pic>
        <p:nvPicPr>
          <p:cNvPr id="27652" name="Picture 4" descr="Polovod_schema">
            <a:extLst>
              <a:ext uri="{FF2B5EF4-FFF2-40B4-BE49-F238E27FC236}">
                <a16:creationId xmlns:a16="http://schemas.microsoft.com/office/drawing/2014/main" id="{E42367EF-5A6F-4492-92F9-6A7AABC5C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5119" y="3888189"/>
            <a:ext cx="8644087" cy="262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07B7579F-A2FB-4EFA-A487-FFD3CB8AA59C}"/>
              </a:ext>
            </a:extLst>
          </p:cNvPr>
          <p:cNvSpPr>
            <a:spLocks noGrp="1" noChangeArrowheads="1"/>
          </p:cNvSpPr>
          <p:nvPr>
            <p:ph type="title"/>
          </p:nvPr>
        </p:nvSpPr>
        <p:spPr>
          <a:xfrm>
            <a:off x="1992313" y="188913"/>
            <a:ext cx="8229600" cy="95250"/>
          </a:xfrm>
        </p:spPr>
        <p:txBody>
          <a:bodyPr>
            <a:normAutofit fontScale="90000"/>
          </a:bodyPr>
          <a:lstStyle/>
          <a:p>
            <a:pPr eaLnBrk="1" hangingPunct="1">
              <a:defRPr/>
            </a:pPr>
            <a:r>
              <a:rPr lang="cs-CZ" altLang="cs-CZ" sz="4000" dirty="0"/>
              <a:t> </a:t>
            </a:r>
          </a:p>
        </p:txBody>
      </p:sp>
      <p:sp>
        <p:nvSpPr>
          <p:cNvPr id="33795" name="Rectangle 3">
            <a:extLst>
              <a:ext uri="{FF2B5EF4-FFF2-40B4-BE49-F238E27FC236}">
                <a16:creationId xmlns:a16="http://schemas.microsoft.com/office/drawing/2014/main" id="{70457CE6-7AB5-4401-95CA-1B59383E7011}"/>
              </a:ext>
            </a:extLst>
          </p:cNvPr>
          <p:cNvSpPr>
            <a:spLocks noGrp="1" noChangeArrowheads="1"/>
          </p:cNvSpPr>
          <p:nvPr>
            <p:ph type="body" idx="1"/>
          </p:nvPr>
        </p:nvSpPr>
        <p:spPr>
          <a:xfrm>
            <a:off x="561078" y="236538"/>
            <a:ext cx="11092070" cy="6498217"/>
          </a:xfrm>
        </p:spPr>
        <p:txBody>
          <a:bodyPr>
            <a:normAutofit/>
          </a:bodyPr>
          <a:lstStyle/>
          <a:p>
            <a:pPr>
              <a:spcBef>
                <a:spcPts val="600"/>
              </a:spcBef>
              <a:buNone/>
              <a:defRPr/>
            </a:pPr>
            <a:r>
              <a:rPr lang="cs-CZ" altLang="cs-CZ" sz="2000" dirty="0"/>
              <a:t>	</a:t>
            </a:r>
            <a:r>
              <a:rPr lang="cs-CZ" altLang="cs-CZ" sz="2000" dirty="0">
                <a:solidFill>
                  <a:srgbClr val="002060"/>
                </a:solidFill>
                <a:latin typeface="Arial" panose="020B0604020202020204" pitchFamily="34" charset="0"/>
                <a:cs typeface="Arial" panose="020B0604020202020204" pitchFamily="34" charset="0"/>
              </a:rPr>
              <a:t>Polovodičové detektory jsou zhotoveny nejčastěji z monokrystalů germania </a:t>
            </a:r>
            <a:r>
              <a:rPr lang="cs-CZ" altLang="cs-CZ" sz="2000" dirty="0" err="1">
                <a:solidFill>
                  <a:srgbClr val="002060"/>
                </a:solidFill>
                <a:latin typeface="Arial" panose="020B0604020202020204" pitchFamily="34" charset="0"/>
                <a:cs typeface="Arial" panose="020B0604020202020204" pitchFamily="34" charset="0"/>
              </a:rPr>
              <a:t>Ge</a:t>
            </a:r>
            <a:r>
              <a:rPr lang="cs-CZ" altLang="cs-CZ" sz="2000" dirty="0">
                <a:solidFill>
                  <a:srgbClr val="002060"/>
                </a:solidFill>
                <a:latin typeface="Arial" panose="020B0604020202020204" pitchFamily="34" charset="0"/>
                <a:cs typeface="Arial" panose="020B0604020202020204" pitchFamily="34" charset="0"/>
              </a:rPr>
              <a:t> nebo z křemíku Si, buď se stopovým množstvím lithia (detektory </a:t>
            </a:r>
            <a:r>
              <a:rPr lang="cs-CZ" altLang="cs-CZ" sz="2000" dirty="0" err="1">
                <a:solidFill>
                  <a:srgbClr val="002060"/>
                </a:solidFill>
                <a:latin typeface="Arial" panose="020B0604020202020204" pitchFamily="34" charset="0"/>
                <a:cs typeface="Arial" panose="020B0604020202020204" pitchFamily="34" charset="0"/>
              </a:rPr>
              <a:t>Ge</a:t>
            </a:r>
            <a:r>
              <a:rPr lang="cs-CZ" altLang="cs-CZ" sz="2000" dirty="0">
                <a:solidFill>
                  <a:srgbClr val="002060"/>
                </a:solidFill>
                <a:latin typeface="Arial" panose="020B0604020202020204" pitchFamily="34" charset="0"/>
                <a:cs typeface="Arial" panose="020B0604020202020204" pitchFamily="34" charset="0"/>
              </a:rPr>
              <a:t>(</a:t>
            </a:r>
            <a:r>
              <a:rPr lang="cs-CZ" altLang="cs-CZ" sz="2000" dirty="0" err="1">
                <a:solidFill>
                  <a:srgbClr val="002060"/>
                </a:solidFill>
                <a:latin typeface="Arial" panose="020B0604020202020204" pitchFamily="34" charset="0"/>
                <a:cs typeface="Arial" panose="020B0604020202020204" pitchFamily="34" charset="0"/>
              </a:rPr>
              <a:t>Li</a:t>
            </a:r>
            <a:r>
              <a:rPr lang="cs-CZ" altLang="cs-CZ" sz="2000" dirty="0">
                <a:solidFill>
                  <a:srgbClr val="002060"/>
                </a:solidFill>
                <a:latin typeface="Arial" panose="020B0604020202020204" pitchFamily="34" charset="0"/>
                <a:cs typeface="Arial" panose="020B0604020202020204" pitchFamily="34" charset="0"/>
              </a:rPr>
              <a:t>), Si(</a:t>
            </a:r>
            <a:r>
              <a:rPr lang="cs-CZ" altLang="cs-CZ" sz="2000" dirty="0" err="1">
                <a:solidFill>
                  <a:srgbClr val="002060"/>
                </a:solidFill>
                <a:latin typeface="Arial" panose="020B0604020202020204" pitchFamily="34" charset="0"/>
                <a:cs typeface="Arial" panose="020B0604020202020204" pitchFamily="34" charset="0"/>
              </a:rPr>
              <a:t>Li</a:t>
            </a:r>
            <a:r>
              <a:rPr lang="cs-CZ" altLang="cs-CZ" sz="2000" dirty="0">
                <a:solidFill>
                  <a:srgbClr val="002060"/>
                </a:solidFill>
                <a:latin typeface="Arial" panose="020B0604020202020204" pitchFamily="34" charset="0"/>
                <a:cs typeface="Arial" panose="020B0604020202020204" pitchFamily="34" charset="0"/>
              </a:rPr>
              <a:t>)) nebo ze superčistého materiálu (</a:t>
            </a:r>
            <a:r>
              <a:rPr lang="cs-CZ" altLang="cs-CZ" sz="2000" dirty="0" err="1">
                <a:solidFill>
                  <a:srgbClr val="002060"/>
                </a:solidFill>
                <a:latin typeface="Arial" panose="020B0604020202020204" pitchFamily="34" charset="0"/>
                <a:cs typeface="Arial" panose="020B0604020202020204" pitchFamily="34" charset="0"/>
              </a:rPr>
              <a:t>HPGe</a:t>
            </a:r>
            <a:r>
              <a:rPr lang="cs-CZ" altLang="cs-CZ" sz="2000" dirty="0">
                <a:solidFill>
                  <a:srgbClr val="002060"/>
                </a:solidFill>
                <a:latin typeface="Arial" panose="020B0604020202020204" pitchFamily="34" charset="0"/>
                <a:cs typeface="Arial" panose="020B0604020202020204" pitchFamily="34" charset="0"/>
              </a:rPr>
              <a:t>, </a:t>
            </a:r>
            <a:r>
              <a:rPr lang="cs-CZ" altLang="cs-CZ" sz="2000" dirty="0" err="1">
                <a:solidFill>
                  <a:srgbClr val="002060"/>
                </a:solidFill>
                <a:latin typeface="Arial" panose="020B0604020202020204" pitchFamily="34" charset="0"/>
                <a:cs typeface="Arial" panose="020B0604020202020204" pitchFamily="34" charset="0"/>
              </a:rPr>
              <a:t>HPSi</a:t>
            </a:r>
            <a:r>
              <a:rPr lang="cs-CZ" altLang="cs-CZ" sz="2000" dirty="0">
                <a:solidFill>
                  <a:srgbClr val="002060"/>
                </a:solidFill>
                <a:latin typeface="Arial" panose="020B0604020202020204" pitchFamily="34" charset="0"/>
                <a:cs typeface="Arial" panose="020B0604020202020204" pitchFamily="34" charset="0"/>
              </a:rPr>
              <a:t>). Detektory </a:t>
            </a:r>
            <a:r>
              <a:rPr lang="cs-CZ" altLang="cs-CZ" sz="2000" dirty="0" err="1">
                <a:solidFill>
                  <a:srgbClr val="002060"/>
                </a:solidFill>
                <a:latin typeface="Arial" panose="020B0604020202020204" pitchFamily="34" charset="0"/>
                <a:cs typeface="Arial" panose="020B0604020202020204" pitchFamily="34" charset="0"/>
              </a:rPr>
              <a:t>Ge</a:t>
            </a:r>
            <a:r>
              <a:rPr lang="cs-CZ" altLang="cs-CZ" sz="2000" dirty="0">
                <a:solidFill>
                  <a:srgbClr val="002060"/>
                </a:solidFill>
                <a:latin typeface="Arial" panose="020B0604020202020204" pitchFamily="34" charset="0"/>
                <a:cs typeface="Arial" panose="020B0604020202020204" pitchFamily="34" charset="0"/>
              </a:rPr>
              <a:t>(</a:t>
            </a:r>
            <a:r>
              <a:rPr lang="cs-CZ" altLang="cs-CZ" sz="2000" dirty="0" err="1">
                <a:solidFill>
                  <a:srgbClr val="002060"/>
                </a:solidFill>
                <a:latin typeface="Arial" panose="020B0604020202020204" pitchFamily="34" charset="0"/>
                <a:cs typeface="Arial" panose="020B0604020202020204" pitchFamily="34" charset="0"/>
              </a:rPr>
              <a:t>Li</a:t>
            </a:r>
            <a:r>
              <a:rPr lang="cs-CZ" altLang="cs-CZ" sz="2000" dirty="0">
                <a:solidFill>
                  <a:srgbClr val="002060"/>
                </a:solidFill>
                <a:latin typeface="Arial" panose="020B0604020202020204" pitchFamily="34" charset="0"/>
                <a:cs typeface="Arial" panose="020B0604020202020204" pitchFamily="34" charset="0"/>
              </a:rPr>
              <a:t>) se konstruují buď v koaxiálním uspořádání n-i-p vrstev (pro detekci vyšších energií gama), nebo v planárním tvaru s tenkým vstupním okénkem (pro detekci měkkého gama a X). Pro detekci měkkého záření gama a X s</a:t>
            </a:r>
            <a:r>
              <a:rPr lang="en-US" altLang="cs-CZ" sz="2000" dirty="0">
                <a:solidFill>
                  <a:srgbClr val="002060"/>
                </a:solidFill>
                <a:latin typeface="Arial" panose="020B0604020202020204" pitchFamily="34" charset="0"/>
                <a:cs typeface="Arial" panose="020B0604020202020204" pitchFamily="34" charset="0"/>
              </a:rPr>
              <a:t> </a:t>
            </a:r>
            <a:r>
              <a:rPr lang="cs-CZ" altLang="cs-CZ" sz="2000" dirty="0">
                <a:solidFill>
                  <a:srgbClr val="002060"/>
                </a:solidFill>
                <a:latin typeface="Arial" panose="020B0604020202020204" pitchFamily="34" charset="0"/>
                <a:cs typeface="Arial" panose="020B0604020202020204" pitchFamily="34" charset="0"/>
              </a:rPr>
              <a:t>vysokým energetickým rozlišením jsou určeny detektory </a:t>
            </a:r>
            <a:r>
              <a:rPr lang="cs-CZ" altLang="cs-CZ" sz="2000" dirty="0" err="1">
                <a:solidFill>
                  <a:srgbClr val="002060"/>
                </a:solidFill>
                <a:latin typeface="Arial" panose="020B0604020202020204" pitchFamily="34" charset="0"/>
                <a:cs typeface="Arial" panose="020B0604020202020204" pitchFamily="34" charset="0"/>
              </a:rPr>
              <a:t>HPGe</a:t>
            </a:r>
            <a:r>
              <a:rPr lang="cs-CZ" altLang="cs-CZ" sz="2000" dirty="0">
                <a:solidFill>
                  <a:srgbClr val="002060"/>
                </a:solidFill>
                <a:latin typeface="Arial" panose="020B0604020202020204" pitchFamily="34" charset="0"/>
                <a:cs typeface="Arial" panose="020B0604020202020204" pitchFamily="34" charset="0"/>
              </a:rPr>
              <a:t> a detektory Si(</a:t>
            </a:r>
            <a:r>
              <a:rPr lang="cs-CZ" altLang="cs-CZ" sz="2000" dirty="0" err="1">
                <a:solidFill>
                  <a:srgbClr val="002060"/>
                </a:solidFill>
                <a:latin typeface="Arial" panose="020B0604020202020204" pitchFamily="34" charset="0"/>
                <a:cs typeface="Arial" panose="020B0604020202020204" pitchFamily="34" charset="0"/>
              </a:rPr>
              <a:t>Li</a:t>
            </a:r>
            <a:r>
              <a:rPr lang="cs-CZ" altLang="cs-CZ" sz="2000" dirty="0">
                <a:solidFill>
                  <a:srgbClr val="002060"/>
                </a:solidFill>
                <a:latin typeface="Arial" panose="020B0604020202020204" pitchFamily="34" charset="0"/>
                <a:cs typeface="Arial" panose="020B0604020202020204" pitchFamily="34" charset="0"/>
              </a:rPr>
              <a:t>). Sběr náboje vytvořeného v polovodiči ionizací je poměrně dokonalý z celého citlivého objemu a střední energie ionizace je nízká </a:t>
            </a:r>
            <a:r>
              <a:rPr lang="cs-CZ" altLang="cs-CZ" sz="2000" dirty="0">
                <a:solidFill>
                  <a:srgbClr val="002060"/>
                </a:solidFill>
                <a:latin typeface="Arial" panose="020B0604020202020204" pitchFamily="34" charset="0"/>
                <a:cs typeface="Arial" panose="020B0604020202020204" pitchFamily="34" charset="0"/>
                <a:sym typeface="Symbol" panose="05050102010706020507" pitchFamily="18" charset="2"/>
              </a:rPr>
              <a:t></a:t>
            </a:r>
            <a:r>
              <a:rPr lang="cs-CZ" altLang="cs-CZ" sz="2000" dirty="0">
                <a:solidFill>
                  <a:srgbClr val="002060"/>
                </a:solidFill>
                <a:latin typeface="Arial" panose="020B0604020202020204" pitchFamily="34" charset="0"/>
                <a:cs typeface="Arial" panose="020B0604020202020204" pitchFamily="34" charset="0"/>
              </a:rPr>
              <a:t> detektory mají velmi dobrou energetickou rozlišovací schopnost (asi 30x lepší než scintilační detektory). Oproti scintilačním detektorům ale mají nižší detekční účinnost pro záření gama a delší mrtvou dobu.</a:t>
            </a:r>
          </a:p>
          <a:p>
            <a:pPr eaLnBrk="1" hangingPunct="1">
              <a:spcBef>
                <a:spcPts val="600"/>
              </a:spcBef>
              <a:buFont typeface="Wingdings" panose="05000000000000000000" pitchFamily="2" charset="2"/>
              <a:buNone/>
              <a:defRPr/>
            </a:pPr>
            <a:r>
              <a:rPr lang="cs-CZ" altLang="cs-CZ" sz="2000" dirty="0">
                <a:solidFill>
                  <a:srgbClr val="002060"/>
                </a:solidFill>
                <a:latin typeface="Arial" panose="020B0604020202020204" pitchFamily="34" charset="0"/>
                <a:cs typeface="Arial" panose="020B0604020202020204" pitchFamily="34" charset="0"/>
              </a:rPr>
              <a:t>   Do praxe se postupně prosazují i jiné polovodičové materiály, jako je </a:t>
            </a:r>
            <a:r>
              <a:rPr lang="cs-CZ" altLang="cs-CZ" sz="2000" dirty="0" err="1">
                <a:solidFill>
                  <a:srgbClr val="002060"/>
                </a:solidFill>
                <a:latin typeface="Arial" panose="020B0604020202020204" pitchFamily="34" charset="0"/>
                <a:cs typeface="Arial" panose="020B0604020202020204" pitchFamily="34" charset="0"/>
              </a:rPr>
              <a:t>Ga</a:t>
            </a:r>
            <a:r>
              <a:rPr lang="cs-CZ" altLang="cs-CZ" sz="2000" dirty="0">
                <a:solidFill>
                  <a:srgbClr val="002060"/>
                </a:solidFill>
                <a:latin typeface="Arial" panose="020B0604020202020204" pitchFamily="34" charset="0"/>
                <a:cs typeface="Arial" panose="020B0604020202020204" pitchFamily="34" charset="0"/>
              </a:rPr>
              <a:t>(As), Cd(Te). Pro detekci záření X se někdy používají detektory na bázi </a:t>
            </a:r>
            <a:r>
              <a:rPr lang="cs-CZ" altLang="cs-CZ" sz="2000" dirty="0" err="1">
                <a:solidFill>
                  <a:srgbClr val="002060"/>
                </a:solidFill>
                <a:latin typeface="Arial" panose="020B0604020202020204" pitchFamily="34" charset="0"/>
                <a:cs typeface="Arial" panose="020B0604020202020204" pitchFamily="34" charset="0"/>
              </a:rPr>
              <a:t>CdZnTe</a:t>
            </a:r>
            <a:r>
              <a:rPr lang="cs-CZ" altLang="cs-CZ" sz="2000" dirty="0">
                <a:solidFill>
                  <a:srgbClr val="002060"/>
                </a:solidFill>
                <a:latin typeface="Arial" panose="020B0604020202020204" pitchFamily="34" charset="0"/>
                <a:cs typeface="Arial" panose="020B0604020202020204" pitchFamily="34" charset="0"/>
              </a:rPr>
              <a:t> (CZT), které mají vysokou detekční účinnost pro fotony s energií řádu desítek </a:t>
            </a:r>
            <a:r>
              <a:rPr lang="cs-CZ" altLang="cs-CZ" sz="2000" dirty="0" err="1">
                <a:solidFill>
                  <a:srgbClr val="002060"/>
                </a:solidFill>
                <a:latin typeface="Arial" panose="020B0604020202020204" pitchFamily="34" charset="0"/>
                <a:cs typeface="Arial" panose="020B0604020202020204" pitchFamily="34" charset="0"/>
              </a:rPr>
              <a:t>keV</a:t>
            </a:r>
            <a:r>
              <a:rPr lang="cs-CZ" altLang="cs-CZ" sz="2000" dirty="0">
                <a:solidFill>
                  <a:srgbClr val="002060"/>
                </a:solidFill>
                <a:latin typeface="Arial" panose="020B0604020202020204" pitchFamily="34" charset="0"/>
                <a:cs typeface="Arial" panose="020B0604020202020204" pitchFamily="34" charset="0"/>
              </a:rPr>
              <a:t>.</a:t>
            </a:r>
          </a:p>
          <a:p>
            <a:pPr eaLnBrk="1" hangingPunct="1">
              <a:spcBef>
                <a:spcPts val="600"/>
              </a:spcBef>
              <a:buFont typeface="Wingdings" panose="05000000000000000000" pitchFamily="2" charset="2"/>
              <a:buNone/>
              <a:defRPr/>
            </a:pPr>
            <a:r>
              <a:rPr lang="cs-CZ" altLang="cs-CZ" sz="2000" dirty="0">
                <a:solidFill>
                  <a:srgbClr val="002060"/>
                </a:solidFill>
                <a:latin typeface="Arial" panose="020B0604020202020204" pitchFamily="34" charset="0"/>
                <a:cs typeface="Arial" panose="020B0604020202020204" pitchFamily="34" charset="0"/>
              </a:rPr>
              <a:t>	Polovodičové spektrometrické detektory pro svou správnou funkci zpravidla potřebují být chlazeny na teplotu kapalného dusíku. U některých nových typů polovodičových spektrometrů s </a:t>
            </a:r>
            <a:r>
              <a:rPr lang="cs-CZ" altLang="cs-CZ" sz="2000" dirty="0" err="1">
                <a:solidFill>
                  <a:srgbClr val="002060"/>
                </a:solidFill>
                <a:latin typeface="Arial" panose="020B0604020202020204" pitchFamily="34" charset="0"/>
                <a:cs typeface="Arial" panose="020B0604020202020204" pitchFamily="34" charset="0"/>
              </a:rPr>
              <a:t>HPGe</a:t>
            </a:r>
            <a:r>
              <a:rPr lang="cs-CZ" altLang="cs-CZ" sz="2000" dirty="0">
                <a:solidFill>
                  <a:srgbClr val="002060"/>
                </a:solidFill>
                <a:latin typeface="Arial" panose="020B0604020202020204" pitchFamily="34" charset="0"/>
                <a:cs typeface="Arial" panose="020B0604020202020204" pitchFamily="34" charset="0"/>
              </a:rPr>
              <a:t> již není třeba používat k chlazení kapalný dusík dolévaný do </a:t>
            </a:r>
            <a:r>
              <a:rPr lang="cs-CZ" altLang="cs-CZ" sz="2000" dirty="0" err="1">
                <a:solidFill>
                  <a:srgbClr val="002060"/>
                </a:solidFill>
                <a:latin typeface="Arial" panose="020B0604020202020204" pitchFamily="34" charset="0"/>
                <a:cs typeface="Arial" panose="020B0604020202020204" pitchFamily="34" charset="0"/>
              </a:rPr>
              <a:t>Dewarovy</a:t>
            </a:r>
            <a:r>
              <a:rPr lang="cs-CZ" altLang="cs-CZ" sz="2000" dirty="0">
                <a:solidFill>
                  <a:srgbClr val="002060"/>
                </a:solidFill>
                <a:latin typeface="Arial" panose="020B0604020202020204" pitchFamily="34" charset="0"/>
                <a:cs typeface="Arial" panose="020B0604020202020204" pitchFamily="34" charset="0"/>
              </a:rPr>
              <a:t> nádoby, používá se elektronický chladicí systém (</a:t>
            </a:r>
            <a:r>
              <a:rPr lang="cs-CZ" altLang="cs-CZ" sz="2000" dirty="0" err="1">
                <a:solidFill>
                  <a:srgbClr val="002060"/>
                </a:solidFill>
                <a:latin typeface="Arial" panose="020B0604020202020204" pitchFamily="34" charset="0"/>
                <a:cs typeface="Arial" panose="020B0604020202020204" pitchFamily="34" charset="0"/>
              </a:rPr>
              <a:t>Peltierovy</a:t>
            </a:r>
            <a:r>
              <a:rPr lang="cs-CZ" altLang="cs-CZ" sz="2000" dirty="0">
                <a:solidFill>
                  <a:srgbClr val="002060"/>
                </a:solidFill>
                <a:latin typeface="Arial" panose="020B0604020202020204" pitchFamily="34" charset="0"/>
                <a:cs typeface="Arial" panose="020B0604020202020204" pitchFamily="34" charset="0"/>
              </a:rPr>
              <a:t> články). Detektory s </a:t>
            </a:r>
            <a:r>
              <a:rPr lang="cs-CZ" altLang="cs-CZ" sz="2000" dirty="0" err="1">
                <a:solidFill>
                  <a:srgbClr val="002060"/>
                </a:solidFill>
                <a:latin typeface="Arial" panose="020B0604020202020204" pitchFamily="34" charset="0"/>
                <a:cs typeface="Arial" panose="020B0604020202020204" pitchFamily="34" charset="0"/>
              </a:rPr>
              <a:t>Li</a:t>
            </a:r>
            <a:r>
              <a:rPr lang="cs-CZ" altLang="cs-CZ" sz="2000" dirty="0">
                <a:solidFill>
                  <a:srgbClr val="002060"/>
                </a:solidFill>
                <a:latin typeface="Arial" panose="020B0604020202020204" pitchFamily="34" charset="0"/>
                <a:cs typeface="Arial" panose="020B0604020202020204" pitchFamily="34" charset="0"/>
              </a:rPr>
              <a:t> musí být chlazeny trvale; přerušení chlazení vede k difuzi driftovaného </a:t>
            </a:r>
            <a:r>
              <a:rPr lang="cs-CZ" altLang="cs-CZ" sz="2000" dirty="0" err="1">
                <a:solidFill>
                  <a:srgbClr val="002060"/>
                </a:solidFill>
                <a:latin typeface="Arial" panose="020B0604020202020204" pitchFamily="34" charset="0"/>
                <a:cs typeface="Arial" panose="020B0604020202020204" pitchFamily="34" charset="0"/>
              </a:rPr>
              <a:t>Li</a:t>
            </a:r>
            <a:r>
              <a:rPr lang="cs-CZ" altLang="cs-CZ" sz="2000" dirty="0">
                <a:solidFill>
                  <a:srgbClr val="002060"/>
                </a:solidFill>
                <a:latin typeface="Arial" panose="020B0604020202020204" pitchFamily="34" charset="0"/>
                <a:cs typeface="Arial" panose="020B0604020202020204" pitchFamily="34" charset="0"/>
              </a:rPr>
              <a:t> a zničení detektoru. </a:t>
            </a:r>
          </a:p>
          <a:p>
            <a:pPr eaLnBrk="1" hangingPunct="1">
              <a:spcBef>
                <a:spcPts val="600"/>
              </a:spcBef>
              <a:buFont typeface="Wingdings" panose="05000000000000000000" pitchFamily="2" charset="2"/>
              <a:buNone/>
              <a:defRPr/>
            </a:pPr>
            <a:r>
              <a:rPr lang="cs-CZ" altLang="cs-CZ" sz="2000" dirty="0">
                <a:solidFill>
                  <a:srgbClr val="002060"/>
                </a:solidFill>
                <a:latin typeface="Arial" panose="020B0604020202020204" pitchFamily="34" charset="0"/>
                <a:cs typeface="Arial" panose="020B0604020202020204" pitchFamily="34" charset="0"/>
              </a:rPr>
              <a:t>	Pro detekci částicového záření (</a:t>
            </a:r>
            <a:r>
              <a:rPr lang="cs-CZ" altLang="cs-CZ" sz="2000" dirty="0">
                <a:solidFill>
                  <a:srgbClr val="002060"/>
                </a:solidFill>
                <a:latin typeface="Arial" panose="020B0604020202020204" pitchFamily="34" charset="0"/>
                <a:cs typeface="Arial" panose="020B0604020202020204" pitchFamily="34" charset="0"/>
                <a:sym typeface="Symbol" panose="05050102010706020507" pitchFamily="18" charset="2"/>
              </a:rPr>
              <a:t>, </a:t>
            </a:r>
            <a:r>
              <a:rPr lang="cs-CZ" altLang="cs-CZ" sz="2000" dirty="0">
                <a:solidFill>
                  <a:srgbClr val="002060"/>
                </a:solidFill>
                <a:latin typeface="Arial" panose="020B0604020202020204" pitchFamily="34" charset="0"/>
                <a:cs typeface="Arial" panose="020B0604020202020204" pitchFamily="34" charset="0"/>
              </a:rPr>
              <a:t>, protony), které má v látkách krátký dosah, se užívají polovodičové detektory s povrchovou bariérou. Na přední stranu vyleštěné křemíkové destičky polovodiče typu "n" je nanesena tenká kovová vrstva (např. zlata), která slouží jako elektroda i vstupní okénko detektoru; zadní stěna se ponikluje a slouží jako druhá elektroda.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60071C13-534F-462A-AF6C-FC3DDB2ADECE}"/>
              </a:ext>
            </a:extLst>
          </p:cNvPr>
          <p:cNvSpPr>
            <a:spLocks noGrp="1" noChangeArrowheads="1"/>
          </p:cNvSpPr>
          <p:nvPr>
            <p:ph type="title"/>
          </p:nvPr>
        </p:nvSpPr>
        <p:spPr>
          <a:xfrm>
            <a:off x="1362504" y="288855"/>
            <a:ext cx="5458984" cy="431800"/>
          </a:xfrm>
        </p:spPr>
        <p:txBody>
          <a:bodyPr/>
          <a:lstStyle/>
          <a:p>
            <a:pPr algn="l" eaLnBrk="1" hangingPunct="1">
              <a:defRPr/>
            </a:pPr>
            <a:r>
              <a:rPr lang="cs-CZ" altLang="cs-CZ" sz="2000" b="1" dirty="0">
                <a:solidFill>
                  <a:srgbClr val="002060"/>
                </a:solidFill>
                <a:latin typeface="Arial" panose="020B0604020202020204" pitchFamily="34" charset="0"/>
              </a:rPr>
              <a:t>Polovodičové detektory a spektrometry:</a:t>
            </a:r>
          </a:p>
        </p:txBody>
      </p:sp>
      <p:sp>
        <p:nvSpPr>
          <p:cNvPr id="35843" name="Rectangle 3">
            <a:extLst>
              <a:ext uri="{FF2B5EF4-FFF2-40B4-BE49-F238E27FC236}">
                <a16:creationId xmlns:a16="http://schemas.microsoft.com/office/drawing/2014/main" id="{6ADBDBE8-5DC1-4D87-987B-87A28FE3D821}"/>
              </a:ext>
            </a:extLst>
          </p:cNvPr>
          <p:cNvSpPr>
            <a:spLocks noGrp="1" noChangeArrowheads="1"/>
          </p:cNvSpPr>
          <p:nvPr>
            <p:ph type="body" idx="1"/>
          </p:nvPr>
        </p:nvSpPr>
        <p:spPr>
          <a:xfrm>
            <a:off x="7319964" y="5300664"/>
            <a:ext cx="2890837" cy="795337"/>
          </a:xfrm>
        </p:spPr>
        <p:txBody>
          <a:bodyPr/>
          <a:lstStyle/>
          <a:p>
            <a:pPr eaLnBrk="1" hangingPunct="1">
              <a:defRPr/>
            </a:pPr>
            <a:endParaRPr lang="cs-CZ" altLang="cs-CZ"/>
          </a:p>
        </p:txBody>
      </p:sp>
      <p:pic>
        <p:nvPicPr>
          <p:cNvPr id="30724" name="Picture 4" descr="Polovod_Dewar">
            <a:extLst>
              <a:ext uri="{FF2B5EF4-FFF2-40B4-BE49-F238E27FC236}">
                <a16:creationId xmlns:a16="http://schemas.microsoft.com/office/drawing/2014/main" id="{A4341651-D564-4B7D-830A-020143765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504" y="731907"/>
            <a:ext cx="4116388" cy="56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Polovod_Detectors">
            <a:extLst>
              <a:ext uri="{FF2B5EF4-FFF2-40B4-BE49-F238E27FC236}">
                <a16:creationId xmlns:a16="http://schemas.microsoft.com/office/drawing/2014/main" id="{7D115BAC-2455-4150-9420-34F121B72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290147"/>
            <a:ext cx="3749676" cy="259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Polovod_lowback">
            <a:extLst>
              <a:ext uri="{FF2B5EF4-FFF2-40B4-BE49-F238E27FC236}">
                <a16:creationId xmlns:a16="http://schemas.microsoft.com/office/drawing/2014/main" id="{2E3DADB2-BC61-4B16-BB26-7A3AE57DC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488" y="3294063"/>
            <a:ext cx="3887788"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15385F95-41A1-4586-894F-A769A9015B39}"/>
              </a:ext>
            </a:extLst>
          </p:cNvPr>
          <p:cNvSpPr>
            <a:spLocks noGrp="1" noChangeArrowheads="1"/>
          </p:cNvSpPr>
          <p:nvPr>
            <p:ph type="title"/>
          </p:nvPr>
        </p:nvSpPr>
        <p:spPr>
          <a:xfrm>
            <a:off x="1774826" y="115889"/>
            <a:ext cx="8640763" cy="73025"/>
          </a:xfrm>
        </p:spPr>
        <p:txBody>
          <a:bodyPr>
            <a:normAutofit fontScale="90000"/>
          </a:bodyPr>
          <a:lstStyle/>
          <a:p>
            <a:pPr algn="l" eaLnBrk="1" hangingPunct="1">
              <a:lnSpc>
                <a:spcPct val="80000"/>
              </a:lnSpc>
              <a:defRPr/>
            </a:pPr>
            <a:r>
              <a:rPr lang="cs-CZ" altLang="cs-CZ" sz="4000" dirty="0"/>
              <a:t> </a:t>
            </a:r>
          </a:p>
        </p:txBody>
      </p:sp>
      <p:sp>
        <p:nvSpPr>
          <p:cNvPr id="36867" name="Rectangle 3">
            <a:extLst>
              <a:ext uri="{FF2B5EF4-FFF2-40B4-BE49-F238E27FC236}">
                <a16:creationId xmlns:a16="http://schemas.microsoft.com/office/drawing/2014/main" id="{9C8C3610-58B8-40F9-89C7-003ABEC08029}"/>
              </a:ext>
            </a:extLst>
          </p:cNvPr>
          <p:cNvSpPr>
            <a:spLocks noGrp="1" noChangeArrowheads="1"/>
          </p:cNvSpPr>
          <p:nvPr>
            <p:ph type="body" sz="half" idx="1"/>
          </p:nvPr>
        </p:nvSpPr>
        <p:spPr>
          <a:xfrm>
            <a:off x="691763" y="188914"/>
            <a:ext cx="10758115" cy="6480175"/>
          </a:xfrm>
        </p:spPr>
        <p:txBody>
          <a:bodyPr/>
          <a:lstStyle/>
          <a:p>
            <a:pPr eaLnBrk="1" hangingPunct="1">
              <a:lnSpc>
                <a:spcPct val="80000"/>
              </a:lnSpc>
              <a:buFont typeface="Wingdings" panose="05000000000000000000" pitchFamily="2" charset="2"/>
              <a:buNone/>
              <a:defRPr/>
            </a:pPr>
            <a:r>
              <a:rPr lang="cs-CZ" altLang="cs-CZ" sz="2000" dirty="0">
                <a:latin typeface="Arial" panose="020B0604020202020204" pitchFamily="34" charset="0"/>
              </a:rPr>
              <a:t>	</a:t>
            </a:r>
            <a:r>
              <a:rPr lang="cs-CZ" altLang="cs-CZ" sz="2000" b="1" dirty="0">
                <a:solidFill>
                  <a:srgbClr val="C00000"/>
                </a:solidFill>
                <a:latin typeface="Arial" panose="020B0604020202020204" pitchFamily="34" charset="0"/>
              </a:rPr>
              <a:t>Modifikace základních uspořádání detektorů:</a:t>
            </a:r>
          </a:p>
          <a:p>
            <a:pPr eaLnBrk="1" hangingPunct="1">
              <a:buFont typeface="Wingdings" panose="05000000000000000000" pitchFamily="2" charset="2"/>
              <a:buNone/>
              <a:defRPr/>
            </a:pPr>
            <a:r>
              <a:rPr lang="cs-CZ" altLang="cs-CZ" sz="2000" dirty="0">
                <a:solidFill>
                  <a:srgbClr val="FFFF66"/>
                </a:solidFill>
                <a:latin typeface="Arial" panose="020B0604020202020204" pitchFamily="34" charset="0"/>
              </a:rPr>
              <a:t>	</a:t>
            </a:r>
            <a:r>
              <a:rPr lang="cs-CZ" altLang="cs-CZ" sz="2000" dirty="0">
                <a:solidFill>
                  <a:srgbClr val="002060"/>
                </a:solidFill>
                <a:latin typeface="Arial" panose="020B0604020202020204" pitchFamily="34" charset="0"/>
              </a:rPr>
              <a:t>Základní detekční princip je v některých případech modifikován, aby se dosáhlo žádaného efektu. Typický příklad – některé detektory v nukleární medicíně, zejména gama – kamera. </a:t>
            </a:r>
          </a:p>
          <a:p>
            <a:pPr eaLnBrk="1" hangingPunct="1">
              <a:buFont typeface="Wingdings" panose="05000000000000000000" pitchFamily="2" charset="2"/>
              <a:buNone/>
              <a:defRPr/>
            </a:pPr>
            <a:r>
              <a:rPr lang="cs-CZ" altLang="cs-CZ" sz="2000" dirty="0">
                <a:solidFill>
                  <a:srgbClr val="002060"/>
                </a:solidFill>
                <a:latin typeface="Arial" panose="020B0604020202020204" pitchFamily="34" charset="0"/>
              </a:rPr>
              <a:t>	</a:t>
            </a:r>
            <a:r>
              <a:rPr lang="cs-CZ" altLang="cs-CZ" sz="2000" u="sng" dirty="0">
                <a:solidFill>
                  <a:srgbClr val="002060"/>
                </a:solidFill>
                <a:latin typeface="Arial" panose="020B0604020202020204" pitchFamily="34" charset="0"/>
              </a:rPr>
              <a:t>Gama – kamera </a:t>
            </a:r>
            <a:r>
              <a:rPr lang="cs-CZ" altLang="cs-CZ" sz="2000" dirty="0">
                <a:solidFill>
                  <a:srgbClr val="002060"/>
                </a:solidFill>
                <a:latin typeface="Arial" panose="020B0604020202020204" pitchFamily="34" charset="0"/>
              </a:rPr>
              <a:t>(scintilační kamera) – detektor sloužící k zobrazení rozložení zářiče ve svém zorném poli. Základ: tenký krystal </a:t>
            </a:r>
            <a:r>
              <a:rPr lang="cs-CZ" altLang="cs-CZ" sz="2000" dirty="0" err="1">
                <a:solidFill>
                  <a:srgbClr val="002060"/>
                </a:solidFill>
                <a:latin typeface="Arial" panose="020B0604020202020204" pitchFamily="34" charset="0"/>
              </a:rPr>
              <a:t>NaI</a:t>
            </a:r>
            <a:r>
              <a:rPr lang="cs-CZ" altLang="cs-CZ" sz="2000" dirty="0">
                <a:solidFill>
                  <a:srgbClr val="002060"/>
                </a:solidFill>
                <a:latin typeface="Arial" panose="020B0604020202020204" pitchFamily="34" charset="0"/>
              </a:rPr>
              <a:t>(</a:t>
            </a:r>
            <a:r>
              <a:rPr lang="cs-CZ" altLang="cs-CZ" sz="2000" dirty="0" err="1">
                <a:solidFill>
                  <a:srgbClr val="002060"/>
                </a:solidFill>
                <a:latin typeface="Arial" panose="020B0604020202020204" pitchFamily="34" charset="0"/>
              </a:rPr>
              <a:t>Tl</a:t>
            </a:r>
            <a:r>
              <a:rPr lang="cs-CZ" altLang="cs-CZ" sz="2000" dirty="0">
                <a:solidFill>
                  <a:srgbClr val="002060"/>
                </a:solidFill>
                <a:latin typeface="Arial" panose="020B0604020202020204" pitchFamily="34" charset="0"/>
              </a:rPr>
              <a:t>) s velkou plochou (tloušťka  obvykle 1,3 cm, resp. 9,3 mm nebo i jen 6,4 mm) snímaný sadou fotonásobičů (původně 19, u modernějších a větších 37 pak i 61 a více). Kolimátor propustí pouze fotony ve směru vymezeném jeho otvory </a:t>
            </a:r>
            <a:r>
              <a:rPr lang="cs-CZ" altLang="cs-CZ" sz="2000" dirty="0">
                <a:solidFill>
                  <a:srgbClr val="002060"/>
                </a:solidFill>
                <a:latin typeface="Arial" panose="020B0604020202020204" pitchFamily="34" charset="0"/>
                <a:sym typeface="Symbol" panose="05050102010706020507" pitchFamily="18" charset="2"/>
              </a:rPr>
              <a:t></a:t>
            </a:r>
            <a:r>
              <a:rPr lang="cs-CZ" altLang="cs-CZ" sz="2000" dirty="0">
                <a:solidFill>
                  <a:srgbClr val="002060"/>
                </a:solidFill>
                <a:latin typeface="Arial" panose="020B0604020202020204" pitchFamily="34" charset="0"/>
              </a:rPr>
              <a:t> scintilace od záření vzniká pouze v místě, které je v definované poloze vůči zdroji. Vzniklá scintilace vyvolá signál na fotokatodách všech fotonásobičů, nejvíce světla však zachytí fotonásobič, který je nejblíže místa vzniku scintilace </a:t>
            </a:r>
            <a:r>
              <a:rPr lang="cs-CZ" altLang="cs-CZ" sz="2000" dirty="0">
                <a:solidFill>
                  <a:srgbClr val="002060"/>
                </a:solidFill>
                <a:latin typeface="Arial" panose="020B0604020202020204" pitchFamily="34" charset="0"/>
                <a:sym typeface="Symbol" panose="05050102010706020507" pitchFamily="18" charset="2"/>
              </a:rPr>
              <a:t></a:t>
            </a:r>
            <a:r>
              <a:rPr lang="cs-CZ" altLang="cs-CZ" sz="2000" dirty="0">
                <a:solidFill>
                  <a:srgbClr val="002060"/>
                </a:solidFill>
                <a:latin typeface="Arial" panose="020B0604020202020204" pitchFamily="34" charset="0"/>
              </a:rPr>
              <a:t> z poměru signálů z jednotlivých 	fotonásobičů lze určit </a:t>
            </a:r>
          </a:p>
          <a:p>
            <a:pPr eaLnBrk="1" hangingPunct="1">
              <a:spcBef>
                <a:spcPts val="0"/>
              </a:spcBef>
              <a:buFont typeface="Wingdings" panose="05000000000000000000" pitchFamily="2" charset="2"/>
              <a:buNone/>
              <a:defRPr/>
            </a:pPr>
            <a:r>
              <a:rPr lang="cs-CZ" altLang="cs-CZ" sz="2000" dirty="0">
                <a:solidFill>
                  <a:srgbClr val="002060"/>
                </a:solidFill>
                <a:latin typeface="Arial" panose="020B0604020202020204" pitchFamily="34" charset="0"/>
              </a:rPr>
              <a:t>	s poměrně značnou přesností místo vzniku </a:t>
            </a:r>
          </a:p>
          <a:p>
            <a:pPr eaLnBrk="1" hangingPunct="1">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scintilace a odtud i polohu zářiče, jehož </a:t>
            </a:r>
          </a:p>
          <a:p>
            <a:pPr eaLnBrk="1" hangingPunct="1">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záření ji vyvolalo. Součet amplitud impulsů </a:t>
            </a:r>
          </a:p>
          <a:p>
            <a:pPr eaLnBrk="1" hangingPunct="1">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na všech fotonásobičích zároveň nese </a:t>
            </a:r>
          </a:p>
          <a:p>
            <a:pPr eaLnBrk="1" hangingPunct="1">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informaci o energii registrovaného fotonu. </a:t>
            </a:r>
          </a:p>
          <a:p>
            <a:pPr eaLnBrk="1" hangingPunct="1">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Výstupní signál se zaznamenává a </a:t>
            </a:r>
          </a:p>
          <a:p>
            <a:pPr eaLnBrk="1" hangingPunct="1">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zpracovává na počítači, který pak zobrazí </a:t>
            </a:r>
          </a:p>
          <a:p>
            <a:pPr eaLnBrk="1" hangingPunct="1">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distribuci zdroje záření, tj. radionuklidu </a:t>
            </a:r>
          </a:p>
          <a:p>
            <a:pPr eaLnBrk="1" hangingPunct="1">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emitujícího záření gama, který byl </a:t>
            </a:r>
          </a:p>
          <a:p>
            <a:pPr eaLnBrk="1" hangingPunct="1">
              <a:spcBef>
                <a:spcPct val="0"/>
              </a:spcBef>
              <a:buFont typeface="Wingdings" panose="05000000000000000000" pitchFamily="2" charset="2"/>
              <a:buNone/>
              <a:defRPr/>
            </a:pPr>
            <a:r>
              <a:rPr lang="cs-CZ" altLang="cs-CZ" sz="2000" dirty="0">
                <a:solidFill>
                  <a:srgbClr val="002060"/>
                </a:solidFill>
                <a:latin typeface="Arial" panose="020B0604020202020204" pitchFamily="34" charset="0"/>
              </a:rPr>
              <a:t>	inkorporován do těla pacienta.</a:t>
            </a:r>
          </a:p>
        </p:txBody>
      </p:sp>
      <p:pic>
        <p:nvPicPr>
          <p:cNvPr id="31748" name="Picture 4" descr="UAZ13-1">
            <a:extLst>
              <a:ext uri="{FF2B5EF4-FFF2-40B4-BE49-F238E27FC236}">
                <a16:creationId xmlns:a16="http://schemas.microsoft.com/office/drawing/2014/main" id="{38638734-440F-4C79-BC10-77DAF8539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22" t="-1607" r="-1222" b="-1607"/>
          <a:stretch>
            <a:fillRect/>
          </a:stretch>
        </p:blipFill>
        <p:spPr bwMode="auto">
          <a:xfrm>
            <a:off x="6326714" y="3357564"/>
            <a:ext cx="4205287" cy="32226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FE65835-D34E-4799-B634-557996C89EEB}"/>
              </a:ext>
            </a:extLst>
          </p:cNvPr>
          <p:cNvSpPr>
            <a:spLocks noGrp="1" noChangeArrowheads="1"/>
          </p:cNvSpPr>
          <p:nvPr>
            <p:ph type="title"/>
          </p:nvPr>
        </p:nvSpPr>
        <p:spPr>
          <a:xfrm>
            <a:off x="1919288" y="115888"/>
            <a:ext cx="8229600" cy="95250"/>
          </a:xfrm>
        </p:spPr>
        <p:txBody>
          <a:bodyPr>
            <a:normAutofit fontScale="90000"/>
          </a:bodyPr>
          <a:lstStyle/>
          <a:p>
            <a:pPr eaLnBrk="1" hangingPunct="1">
              <a:defRPr/>
            </a:pPr>
            <a:r>
              <a:rPr lang="cs-CZ" altLang="cs-CZ" sz="4000" dirty="0"/>
              <a:t> </a:t>
            </a:r>
          </a:p>
        </p:txBody>
      </p:sp>
      <p:sp>
        <p:nvSpPr>
          <p:cNvPr id="37891" name="Rectangle 3">
            <a:extLst>
              <a:ext uri="{FF2B5EF4-FFF2-40B4-BE49-F238E27FC236}">
                <a16:creationId xmlns:a16="http://schemas.microsoft.com/office/drawing/2014/main" id="{4A5E5F84-D43B-41C8-8226-D074B6D6EE69}"/>
              </a:ext>
            </a:extLst>
          </p:cNvPr>
          <p:cNvSpPr>
            <a:spLocks noGrp="1" noChangeArrowheads="1"/>
          </p:cNvSpPr>
          <p:nvPr>
            <p:ph type="body" idx="1"/>
          </p:nvPr>
        </p:nvSpPr>
        <p:spPr>
          <a:xfrm>
            <a:off x="492981" y="128588"/>
            <a:ext cx="11163631" cy="714375"/>
          </a:xfrm>
        </p:spPr>
        <p:txBody>
          <a:bodyPr/>
          <a:lstStyle/>
          <a:p>
            <a:pPr eaLnBrk="1" hangingPunct="1">
              <a:lnSpc>
                <a:spcPct val="80000"/>
              </a:lnSpc>
              <a:buFont typeface="Wingdings" panose="05000000000000000000" pitchFamily="2" charset="2"/>
              <a:buNone/>
              <a:defRPr/>
            </a:pPr>
            <a:r>
              <a:rPr lang="cs-CZ" altLang="cs-CZ" dirty="0"/>
              <a:t>	</a:t>
            </a:r>
            <a:r>
              <a:rPr lang="cs-CZ" altLang="cs-CZ" sz="1800" dirty="0">
                <a:solidFill>
                  <a:srgbClr val="002060"/>
                </a:solidFill>
                <a:latin typeface="Arial" panose="020B0604020202020204" pitchFamily="34" charset="0"/>
              </a:rPr>
              <a:t>Běžná  gama – kamera a přenosná minikamera se zorným polem 5x5 cm a bezdrátovým přenosem signálu. Obr. vpravo dole: reálné zobrazení </a:t>
            </a:r>
            <a:r>
              <a:rPr lang="cs-CZ" altLang="cs-CZ" sz="1800" dirty="0" err="1">
                <a:solidFill>
                  <a:srgbClr val="002060"/>
                </a:solidFill>
                <a:latin typeface="Arial" panose="020B0604020202020204" pitchFamily="34" charset="0"/>
              </a:rPr>
              <a:t>sentinelové</a:t>
            </a:r>
            <a:r>
              <a:rPr lang="cs-CZ" altLang="cs-CZ" sz="1800" dirty="0">
                <a:solidFill>
                  <a:srgbClr val="002060"/>
                </a:solidFill>
                <a:latin typeface="Arial" panose="020B0604020202020204" pitchFamily="34" charset="0"/>
              </a:rPr>
              <a:t> lymfatické uzliny. </a:t>
            </a:r>
            <a:endParaRPr lang="cs-CZ" altLang="cs-CZ" dirty="0">
              <a:solidFill>
                <a:srgbClr val="002060"/>
              </a:solidFill>
            </a:endParaRPr>
          </a:p>
        </p:txBody>
      </p:sp>
      <p:pic>
        <p:nvPicPr>
          <p:cNvPr id="32772" name="Picture 5" descr="Gama_kamera_Scan">
            <a:extLst>
              <a:ext uri="{FF2B5EF4-FFF2-40B4-BE49-F238E27FC236}">
                <a16:creationId xmlns:a16="http://schemas.microsoft.com/office/drawing/2014/main" id="{EC7D371B-F9FC-4018-BD65-ACBE91836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91" y="3381375"/>
            <a:ext cx="4103687"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descr="Gama_kamera_mini">
            <a:extLst>
              <a:ext uri="{FF2B5EF4-FFF2-40B4-BE49-F238E27FC236}">
                <a16:creationId xmlns:a16="http://schemas.microsoft.com/office/drawing/2014/main" id="{073A655F-FD96-4357-B7BF-664209EBB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606" b="8606"/>
          <a:stretch>
            <a:fillRect/>
          </a:stretch>
        </p:blipFill>
        <p:spPr bwMode="auto">
          <a:xfrm>
            <a:off x="6600826" y="901700"/>
            <a:ext cx="3878993" cy="235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descr="Gama_kamera_uzlina">
            <a:extLst>
              <a:ext uri="{FF2B5EF4-FFF2-40B4-BE49-F238E27FC236}">
                <a16:creationId xmlns:a16="http://schemas.microsoft.com/office/drawing/2014/main" id="{B884BEDF-F112-4B0D-A096-E252158BCE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4083" y="3429000"/>
            <a:ext cx="35798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8" descr="Gama_kamera_2">
            <a:extLst>
              <a:ext uri="{FF2B5EF4-FFF2-40B4-BE49-F238E27FC236}">
                <a16:creationId xmlns:a16="http://schemas.microsoft.com/office/drawing/2014/main" id="{C8ED2BD2-0C6D-4EB8-93AB-E6CC58482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3124"/>
          <a:stretch>
            <a:fillRect/>
          </a:stretch>
        </p:blipFill>
        <p:spPr bwMode="auto">
          <a:xfrm>
            <a:off x="941278" y="885342"/>
            <a:ext cx="4114800"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04EBA952-619B-41BA-B906-9CF379B13BA5}"/>
              </a:ext>
            </a:extLst>
          </p:cNvPr>
          <p:cNvSpPr>
            <a:spLocks noGrp="1" noChangeArrowheads="1"/>
          </p:cNvSpPr>
          <p:nvPr>
            <p:ph type="title"/>
          </p:nvPr>
        </p:nvSpPr>
        <p:spPr>
          <a:xfrm>
            <a:off x="852116" y="80962"/>
            <a:ext cx="8507413" cy="431800"/>
          </a:xfrm>
        </p:spPr>
        <p:txBody>
          <a:bodyPr/>
          <a:lstStyle/>
          <a:p>
            <a:pPr algn="l" eaLnBrk="1" hangingPunct="1">
              <a:defRPr/>
            </a:pPr>
            <a:r>
              <a:rPr lang="cs-CZ" altLang="cs-CZ" sz="2000" b="1" dirty="0">
                <a:solidFill>
                  <a:srgbClr val="002060"/>
                </a:solidFill>
                <a:latin typeface="Arial" panose="020B0604020202020204" pitchFamily="34" charset="0"/>
              </a:rPr>
              <a:t>Výpočetní tomografie</a:t>
            </a:r>
            <a:r>
              <a:rPr lang="cs-CZ" altLang="cs-CZ" sz="2000" dirty="0">
                <a:solidFill>
                  <a:srgbClr val="002060"/>
                </a:solidFill>
                <a:latin typeface="Arial" panose="020B0604020202020204" pitchFamily="34" charset="0"/>
              </a:rPr>
              <a:t> (CT) – scintilační detektory záření X (např. BGO)</a:t>
            </a:r>
          </a:p>
        </p:txBody>
      </p:sp>
      <p:sp>
        <p:nvSpPr>
          <p:cNvPr id="41987" name="Rectangle 3">
            <a:extLst>
              <a:ext uri="{FF2B5EF4-FFF2-40B4-BE49-F238E27FC236}">
                <a16:creationId xmlns:a16="http://schemas.microsoft.com/office/drawing/2014/main" id="{8DB25C44-3548-4D4F-80DF-DD08874F764B}"/>
              </a:ext>
            </a:extLst>
          </p:cNvPr>
          <p:cNvSpPr>
            <a:spLocks noGrp="1" noChangeArrowheads="1"/>
          </p:cNvSpPr>
          <p:nvPr>
            <p:ph type="body" idx="1"/>
          </p:nvPr>
        </p:nvSpPr>
        <p:spPr>
          <a:xfrm flipV="1">
            <a:off x="6888163" y="6524626"/>
            <a:ext cx="3168650" cy="45719"/>
          </a:xfrm>
        </p:spPr>
        <p:txBody>
          <a:bodyPr>
            <a:normAutofit fontScale="25000" lnSpcReduction="20000"/>
          </a:bodyPr>
          <a:lstStyle/>
          <a:p>
            <a:pPr eaLnBrk="1" hangingPunct="1">
              <a:lnSpc>
                <a:spcPct val="90000"/>
              </a:lnSpc>
              <a:buFont typeface="Wingdings" panose="05000000000000000000" pitchFamily="2" charset="2"/>
              <a:buNone/>
              <a:defRPr/>
            </a:pPr>
            <a:r>
              <a:rPr lang="cs-CZ" altLang="cs-CZ" dirty="0"/>
              <a:t> </a:t>
            </a:r>
          </a:p>
        </p:txBody>
      </p:sp>
      <p:pic>
        <p:nvPicPr>
          <p:cNvPr id="33796" name="Picture 5" descr="CT_schema">
            <a:extLst>
              <a:ext uri="{FF2B5EF4-FFF2-40B4-BE49-F238E27FC236}">
                <a16:creationId xmlns:a16="http://schemas.microsoft.com/office/drawing/2014/main" id="{DC714FC7-8F62-4E9C-A95F-CD172EE4A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647" y="681038"/>
            <a:ext cx="3527425"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descr="CT_scanners">
            <a:extLst>
              <a:ext uri="{FF2B5EF4-FFF2-40B4-BE49-F238E27FC236}">
                <a16:creationId xmlns:a16="http://schemas.microsoft.com/office/drawing/2014/main" id="{56281685-BA02-4DE7-884C-7A833BDE9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115" y="3999547"/>
            <a:ext cx="352742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descr="CT_mozek">
            <a:extLst>
              <a:ext uri="{FF2B5EF4-FFF2-40B4-BE49-F238E27FC236}">
                <a16:creationId xmlns:a16="http://schemas.microsoft.com/office/drawing/2014/main" id="{1BA017A6-522E-4903-9D13-6BACCD815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3827" y="3620135"/>
            <a:ext cx="410527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8" descr="CT_scanner">
            <a:extLst>
              <a:ext uri="{FF2B5EF4-FFF2-40B4-BE49-F238E27FC236}">
                <a16:creationId xmlns:a16="http://schemas.microsoft.com/office/drawing/2014/main" id="{DCC50D92-7153-49FF-BDB4-DC6110BA2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7086"/>
          <a:stretch>
            <a:fillRect/>
          </a:stretch>
        </p:blipFill>
        <p:spPr bwMode="auto">
          <a:xfrm>
            <a:off x="6865578" y="665162"/>
            <a:ext cx="4041775"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F7A9FE1-17E9-459C-AA08-2F101FE57CDC}"/>
              </a:ext>
            </a:extLst>
          </p:cNvPr>
          <p:cNvSpPr>
            <a:spLocks noGrp="1" noChangeArrowheads="1"/>
          </p:cNvSpPr>
          <p:nvPr>
            <p:ph type="title"/>
          </p:nvPr>
        </p:nvSpPr>
        <p:spPr>
          <a:xfrm>
            <a:off x="844522" y="189707"/>
            <a:ext cx="6408738" cy="576262"/>
          </a:xfrm>
        </p:spPr>
        <p:txBody>
          <a:bodyPr/>
          <a:lstStyle/>
          <a:p>
            <a:pPr algn="l"/>
            <a:r>
              <a:rPr lang="cs-CZ" altLang="cs-CZ" sz="2000" b="1" dirty="0">
                <a:solidFill>
                  <a:srgbClr val="C00000"/>
                </a:solidFill>
                <a:latin typeface="Arial" panose="020B0604020202020204" pitchFamily="34" charset="0"/>
              </a:rPr>
              <a:t>Antoine </a:t>
            </a:r>
            <a:r>
              <a:rPr lang="cs-CZ" altLang="cs-CZ" sz="2000" b="1" dirty="0" err="1">
                <a:solidFill>
                  <a:srgbClr val="C00000"/>
                </a:solidFill>
                <a:latin typeface="Arial" panose="020B0604020202020204" pitchFamily="34" charset="0"/>
              </a:rPr>
              <a:t>Henri</a:t>
            </a:r>
            <a:r>
              <a:rPr lang="cs-CZ" altLang="cs-CZ" sz="2000" b="1" dirty="0">
                <a:solidFill>
                  <a:srgbClr val="C00000"/>
                </a:solidFill>
                <a:latin typeface="Arial" panose="020B0604020202020204" pitchFamily="34" charset="0"/>
              </a:rPr>
              <a:t> Becquerel (1852 -1908)</a:t>
            </a:r>
            <a:endParaRPr lang="en-GB" altLang="cs-CZ" sz="2000" b="1" dirty="0">
              <a:solidFill>
                <a:srgbClr val="C00000"/>
              </a:solidFill>
              <a:latin typeface="Arial" panose="020B0604020202020204" pitchFamily="34" charset="0"/>
            </a:endParaRPr>
          </a:p>
        </p:txBody>
      </p:sp>
      <p:sp>
        <p:nvSpPr>
          <p:cNvPr id="12291" name="Rectangle 3">
            <a:extLst>
              <a:ext uri="{FF2B5EF4-FFF2-40B4-BE49-F238E27FC236}">
                <a16:creationId xmlns:a16="http://schemas.microsoft.com/office/drawing/2014/main" id="{618B8DA4-6E62-4172-9DC1-87FFAF4681F5}"/>
              </a:ext>
            </a:extLst>
          </p:cNvPr>
          <p:cNvSpPr>
            <a:spLocks noGrp="1" noChangeArrowheads="1"/>
          </p:cNvSpPr>
          <p:nvPr>
            <p:ph type="body" sz="half" idx="3"/>
          </p:nvPr>
        </p:nvSpPr>
        <p:spPr>
          <a:xfrm>
            <a:off x="922352" y="836614"/>
            <a:ext cx="10479818" cy="2879725"/>
          </a:xfrm>
        </p:spPr>
        <p:txBody>
          <a:bodyPr>
            <a:normAutofit/>
          </a:bodyPr>
          <a:lstStyle/>
          <a:p>
            <a:pPr>
              <a:lnSpc>
                <a:spcPct val="80000"/>
              </a:lnSpc>
              <a:buFont typeface="Wingdings" panose="05000000000000000000" pitchFamily="2" charset="2"/>
              <a:buNone/>
            </a:pPr>
            <a:r>
              <a:rPr lang="cs-CZ" altLang="cs-CZ" sz="2400" dirty="0"/>
              <a:t>					</a:t>
            </a:r>
            <a:r>
              <a:rPr lang="cs-CZ" altLang="cs-CZ" sz="2000" dirty="0">
                <a:solidFill>
                  <a:srgbClr val="002060"/>
                </a:solidFill>
                <a:latin typeface="Arial" panose="020B0604020202020204" pitchFamily="34" charset="0"/>
              </a:rPr>
              <a:t>1896 – objev radioaktivity (detektorem opět fotografická 				deska)</a:t>
            </a:r>
          </a:p>
          <a:p>
            <a:pPr>
              <a:lnSpc>
                <a:spcPct val="80000"/>
              </a:lnSpc>
              <a:buFont typeface="Wingdings" panose="05000000000000000000" pitchFamily="2" charset="2"/>
              <a:buNone/>
            </a:pPr>
            <a:r>
              <a:rPr lang="cs-CZ" altLang="cs-CZ" sz="2000" dirty="0">
                <a:solidFill>
                  <a:srgbClr val="002060"/>
                </a:solidFill>
                <a:latin typeface="Arial" panose="020B0604020202020204" pitchFamily="34" charset="0"/>
              </a:rPr>
              <a:t>					1903 – Nobelova cena (společně s P. a M. Curieovými)</a:t>
            </a:r>
          </a:p>
          <a:p>
            <a:pPr>
              <a:lnSpc>
                <a:spcPct val="80000"/>
              </a:lnSpc>
              <a:buFont typeface="Wingdings" panose="05000000000000000000" pitchFamily="2" charset="2"/>
              <a:buNone/>
            </a:pPr>
            <a:r>
              <a:rPr lang="cs-CZ" altLang="cs-CZ" sz="2000" dirty="0">
                <a:solidFill>
                  <a:srgbClr val="002060"/>
                </a:solidFill>
                <a:latin typeface="Arial" panose="020B0604020202020204" pitchFamily="34" charset="0"/>
              </a:rPr>
              <a:t>							</a:t>
            </a:r>
          </a:p>
          <a:p>
            <a:pPr>
              <a:lnSpc>
                <a:spcPct val="80000"/>
              </a:lnSpc>
              <a:spcBef>
                <a:spcPts val="0"/>
              </a:spcBef>
              <a:buNone/>
            </a:pPr>
            <a:r>
              <a:rPr lang="cs-CZ" altLang="cs-CZ" sz="2000" dirty="0">
                <a:solidFill>
                  <a:srgbClr val="002060"/>
                </a:solidFill>
                <a:latin typeface="Arial" panose="020B0604020202020204" pitchFamily="34" charset="0"/>
              </a:rPr>
              <a:t>						Diplom o udělení          Guinejská známka (2001)</a:t>
            </a:r>
          </a:p>
          <a:p>
            <a:pPr>
              <a:lnSpc>
                <a:spcPct val="80000"/>
              </a:lnSpc>
              <a:spcBef>
                <a:spcPts val="0"/>
              </a:spcBef>
              <a:buFont typeface="Wingdings" panose="05000000000000000000" pitchFamily="2" charset="2"/>
              <a:buNone/>
            </a:pPr>
            <a:r>
              <a:rPr lang="cs-CZ" altLang="cs-CZ" sz="2000" dirty="0">
                <a:solidFill>
                  <a:srgbClr val="002060"/>
                </a:solidFill>
                <a:latin typeface="Arial" panose="020B0604020202020204" pitchFamily="34" charset="0"/>
              </a:rPr>
              <a:t>						Nobelovy ceny      	</a:t>
            </a:r>
          </a:p>
          <a:p>
            <a:pPr>
              <a:lnSpc>
                <a:spcPct val="80000"/>
              </a:lnSpc>
              <a:spcBef>
                <a:spcPts val="3000"/>
              </a:spcBef>
              <a:buFont typeface="Wingdings" panose="05000000000000000000" pitchFamily="2" charset="2"/>
              <a:buNone/>
            </a:pPr>
            <a:r>
              <a:rPr lang="cs-CZ" altLang="cs-CZ" sz="2000" dirty="0">
                <a:solidFill>
                  <a:srgbClr val="002060"/>
                </a:solidFill>
                <a:latin typeface="Arial" panose="020B0604020202020204" pitchFamily="34" charset="0"/>
              </a:rPr>
              <a:t>Zčernání od uranové soli</a:t>
            </a:r>
          </a:p>
          <a:p>
            <a:pPr>
              <a:lnSpc>
                <a:spcPct val="80000"/>
              </a:lnSpc>
              <a:spcBef>
                <a:spcPct val="0"/>
              </a:spcBef>
              <a:buFont typeface="Wingdings" panose="05000000000000000000" pitchFamily="2" charset="2"/>
              <a:buNone/>
            </a:pPr>
            <a:r>
              <a:rPr lang="cs-CZ" altLang="cs-CZ" sz="2000" dirty="0">
                <a:solidFill>
                  <a:srgbClr val="002060"/>
                </a:solidFill>
                <a:latin typeface="Arial" panose="020B0604020202020204" pitchFamily="34" charset="0"/>
              </a:rPr>
              <a:t>na fotografické desce</a:t>
            </a:r>
          </a:p>
          <a:p>
            <a:pPr>
              <a:lnSpc>
                <a:spcPct val="80000"/>
              </a:lnSpc>
              <a:buFont typeface="Wingdings" panose="05000000000000000000" pitchFamily="2" charset="2"/>
              <a:buNone/>
            </a:pPr>
            <a:endParaRPr lang="en-GB" altLang="cs-CZ" sz="2000" dirty="0">
              <a:solidFill>
                <a:schemeClr val="folHlink"/>
              </a:solidFill>
              <a:latin typeface="Arial" panose="020B0604020202020204" pitchFamily="34" charset="0"/>
            </a:endParaRPr>
          </a:p>
        </p:txBody>
      </p:sp>
      <p:pic>
        <p:nvPicPr>
          <p:cNvPr id="12292" name="Picture 4" descr="Becquerel_A_H">
            <a:extLst>
              <a:ext uri="{FF2B5EF4-FFF2-40B4-BE49-F238E27FC236}">
                <a16:creationId xmlns:a16="http://schemas.microsoft.com/office/drawing/2014/main" id="{4D8763A4-2687-407D-BB3E-DCE26E303D8D}"/>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922352" y="767143"/>
            <a:ext cx="1566406" cy="20879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3" name="Picture 5" descr="Becquerel_lab">
            <a:extLst>
              <a:ext uri="{FF2B5EF4-FFF2-40B4-BE49-F238E27FC236}">
                <a16:creationId xmlns:a16="http://schemas.microsoft.com/office/drawing/2014/main" id="{8A8FF624-6866-4803-B384-8A1F37B21B54}"/>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784302" y="765969"/>
            <a:ext cx="1725890" cy="20891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4" name="Picture 6" descr="becquerel_otisk">
            <a:extLst>
              <a:ext uri="{FF2B5EF4-FFF2-40B4-BE49-F238E27FC236}">
                <a16:creationId xmlns:a16="http://schemas.microsoft.com/office/drawing/2014/main" id="{FDD751A2-82C6-4B12-8987-B1CADCAC8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9544"/>
          <a:stretch>
            <a:fillRect/>
          </a:stretch>
        </p:blipFill>
        <p:spPr bwMode="auto">
          <a:xfrm>
            <a:off x="922352" y="3701927"/>
            <a:ext cx="3684160" cy="2956955"/>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Becquerel_diplom">
            <a:extLst>
              <a:ext uri="{FF2B5EF4-FFF2-40B4-BE49-F238E27FC236}">
                <a16:creationId xmlns:a16="http://schemas.microsoft.com/office/drawing/2014/main" id="{3FED7739-70DD-4310-A169-272926B903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569" y="3188890"/>
            <a:ext cx="2595130" cy="351290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becquerel_znamka">
            <a:extLst>
              <a:ext uri="{FF2B5EF4-FFF2-40B4-BE49-F238E27FC236}">
                <a16:creationId xmlns:a16="http://schemas.microsoft.com/office/drawing/2014/main" id="{131F947B-31DB-481B-9A02-7880DB941B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3872" y="2973788"/>
            <a:ext cx="2615961" cy="3685094"/>
          </a:xfrm>
          <a:prstGeom prst="rect">
            <a:avLst/>
          </a:prstGeom>
          <a:noFill/>
          <a:extLst>
            <a:ext uri="{909E8E84-426E-40DD-AFC4-6F175D3DCCD1}">
              <a14:hiddenFill xmlns:a14="http://schemas.microsoft.com/office/drawing/2010/main">
                <a:solidFill>
                  <a:srgbClr val="FFFFFF"/>
                </a:solidFill>
              </a14:hiddenFill>
            </a:ext>
          </a:extLst>
        </p:spPr>
      </p:pic>
      <p:sp>
        <p:nvSpPr>
          <p:cNvPr id="12297" name="AutoShape 9">
            <a:extLst>
              <a:ext uri="{FF2B5EF4-FFF2-40B4-BE49-F238E27FC236}">
                <a16:creationId xmlns:a16="http://schemas.microsoft.com/office/drawing/2014/main" id="{FD6CF3CE-C12B-4E3F-A2C4-92B09465CDFE}"/>
              </a:ext>
            </a:extLst>
          </p:cNvPr>
          <p:cNvSpPr>
            <a:spLocks noChangeArrowheads="1"/>
          </p:cNvSpPr>
          <p:nvPr/>
        </p:nvSpPr>
        <p:spPr bwMode="auto">
          <a:xfrm>
            <a:off x="3796478" y="3147782"/>
            <a:ext cx="504825" cy="4318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298" name="AutoShape 10">
            <a:extLst>
              <a:ext uri="{FF2B5EF4-FFF2-40B4-BE49-F238E27FC236}">
                <a16:creationId xmlns:a16="http://schemas.microsoft.com/office/drawing/2014/main" id="{D31B4BEE-5C52-4879-8647-5838D62F0BF1}"/>
              </a:ext>
            </a:extLst>
          </p:cNvPr>
          <p:cNvSpPr>
            <a:spLocks noChangeArrowheads="1"/>
          </p:cNvSpPr>
          <p:nvPr/>
        </p:nvSpPr>
        <p:spPr bwMode="auto">
          <a:xfrm>
            <a:off x="9407698" y="2431032"/>
            <a:ext cx="485775" cy="433388"/>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299" name="AutoShape 11">
            <a:extLst>
              <a:ext uri="{FF2B5EF4-FFF2-40B4-BE49-F238E27FC236}">
                <a16:creationId xmlns:a16="http://schemas.microsoft.com/office/drawing/2014/main" id="{67FAE06D-5522-4067-A664-0718BC14CA82}"/>
              </a:ext>
            </a:extLst>
          </p:cNvPr>
          <p:cNvSpPr>
            <a:spLocks noChangeArrowheads="1"/>
          </p:cNvSpPr>
          <p:nvPr/>
        </p:nvSpPr>
        <p:spPr bwMode="auto">
          <a:xfrm>
            <a:off x="6230282" y="2699090"/>
            <a:ext cx="485775" cy="433388"/>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A7E9EFA-5290-4D05-B0F4-9C1005B3A418}"/>
              </a:ext>
            </a:extLst>
          </p:cNvPr>
          <p:cNvSpPr>
            <a:spLocks noGrp="1" noChangeArrowheads="1"/>
          </p:cNvSpPr>
          <p:nvPr>
            <p:ph type="title"/>
          </p:nvPr>
        </p:nvSpPr>
        <p:spPr>
          <a:xfrm flipV="1">
            <a:off x="1992313" y="115888"/>
            <a:ext cx="8229600" cy="69850"/>
          </a:xfrm>
        </p:spPr>
        <p:txBody>
          <a:bodyPr>
            <a:normAutofit fontScale="90000"/>
          </a:bodyPr>
          <a:lstStyle/>
          <a:p>
            <a:pPr eaLnBrk="1" hangingPunct="1">
              <a:defRPr/>
            </a:pPr>
            <a:r>
              <a:rPr lang="cs-CZ" altLang="cs-CZ" sz="4000" dirty="0"/>
              <a:t> </a:t>
            </a:r>
          </a:p>
        </p:txBody>
      </p:sp>
      <p:sp>
        <p:nvSpPr>
          <p:cNvPr id="40963" name="Rectangle 3">
            <a:extLst>
              <a:ext uri="{FF2B5EF4-FFF2-40B4-BE49-F238E27FC236}">
                <a16:creationId xmlns:a16="http://schemas.microsoft.com/office/drawing/2014/main" id="{5CD610D2-7290-48D6-BB53-4FE0ED92516A}"/>
              </a:ext>
            </a:extLst>
          </p:cNvPr>
          <p:cNvSpPr>
            <a:spLocks noGrp="1" noChangeArrowheads="1"/>
          </p:cNvSpPr>
          <p:nvPr>
            <p:ph type="body" idx="1"/>
          </p:nvPr>
        </p:nvSpPr>
        <p:spPr>
          <a:xfrm>
            <a:off x="747424" y="188914"/>
            <a:ext cx="10567282" cy="6480175"/>
          </a:xfrm>
        </p:spPr>
        <p:txBody>
          <a:bodyPr/>
          <a:lstStyle/>
          <a:p>
            <a:pPr eaLnBrk="1" hangingPunct="1">
              <a:lnSpc>
                <a:spcPct val="80000"/>
              </a:lnSpc>
              <a:buFont typeface="Wingdings" panose="05000000000000000000" pitchFamily="2" charset="2"/>
              <a:buNone/>
              <a:defRPr/>
            </a:pPr>
            <a:r>
              <a:rPr lang="cs-CZ" altLang="cs-CZ" sz="2000" dirty="0">
                <a:latin typeface="Arial" panose="020B0604020202020204" pitchFamily="34" charset="0"/>
              </a:rPr>
              <a:t>	</a:t>
            </a:r>
            <a:r>
              <a:rPr lang="cs-CZ" altLang="cs-CZ" sz="2000" b="1" dirty="0">
                <a:solidFill>
                  <a:srgbClr val="002060"/>
                </a:solidFill>
                <a:latin typeface="Arial" panose="020B0604020202020204" pitchFamily="34" charset="0"/>
              </a:rPr>
              <a:t>Detektor Atlas na urychlovači LHC:</a:t>
            </a:r>
          </a:p>
          <a:p>
            <a:pPr eaLnBrk="1" hangingPunct="1">
              <a:lnSpc>
                <a:spcPct val="80000"/>
              </a:lnSpc>
              <a:buFont typeface="Wingdings" panose="05000000000000000000" pitchFamily="2" charset="2"/>
              <a:buNone/>
              <a:defRPr/>
            </a:pPr>
            <a:r>
              <a:rPr lang="cs-CZ" altLang="cs-CZ" sz="2000" b="1" dirty="0">
                <a:solidFill>
                  <a:srgbClr val="002060"/>
                </a:solidFill>
                <a:latin typeface="Arial" panose="020B0604020202020204" pitchFamily="34" charset="0"/>
              </a:rPr>
              <a:t>	</a:t>
            </a:r>
            <a:r>
              <a:rPr lang="cs-CZ" altLang="cs-CZ" sz="2000" dirty="0">
                <a:solidFill>
                  <a:srgbClr val="002060"/>
                </a:solidFill>
                <a:latin typeface="Arial" panose="020B0604020202020204" pitchFamily="34" charset="0"/>
              </a:rPr>
              <a:t>Délka 46 m, výška 25 m, šířka 25 m, hmotnost 7 000 tun. Detektor částic s největším objemem, jaký byl kdy zkonstruován. </a:t>
            </a:r>
          </a:p>
        </p:txBody>
      </p:sp>
      <p:pic>
        <p:nvPicPr>
          <p:cNvPr id="36868" name="Picture 4" descr="Atlas_schema">
            <a:extLst>
              <a:ext uri="{FF2B5EF4-FFF2-40B4-BE49-F238E27FC236}">
                <a16:creationId xmlns:a16="http://schemas.microsoft.com/office/drawing/2014/main" id="{3D91F8B5-F44E-4351-BB7A-876C0766E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1125538"/>
            <a:ext cx="7921625" cy="554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V="1">
            <a:off x="838200" y="319406"/>
            <a:ext cx="10515600" cy="45719"/>
          </a:xfrm>
        </p:spPr>
        <p:txBody>
          <a:bodyPr>
            <a:normAutofit fontScale="90000"/>
          </a:bodyPr>
          <a:lstStyle/>
          <a:p>
            <a:r>
              <a:rPr lang="cs-CZ" dirty="0"/>
              <a:t> </a:t>
            </a:r>
          </a:p>
        </p:txBody>
      </p:sp>
      <p:sp>
        <p:nvSpPr>
          <p:cNvPr id="3" name="Zástupný symbol pro obsah 2"/>
          <p:cNvSpPr>
            <a:spLocks noGrp="1"/>
          </p:cNvSpPr>
          <p:nvPr>
            <p:ph idx="1"/>
          </p:nvPr>
        </p:nvSpPr>
        <p:spPr>
          <a:xfrm>
            <a:off x="703028" y="365125"/>
            <a:ext cx="1777779" cy="1561632"/>
          </a:xfrm>
        </p:spPr>
        <p:txBody>
          <a:bodyPr>
            <a:normAutofit lnSpcReduction="10000"/>
          </a:bodyPr>
          <a:lstStyle/>
          <a:p>
            <a:pPr marL="0">
              <a:lnSpc>
                <a:spcPct val="100000"/>
              </a:lnSpc>
              <a:buNone/>
              <a:defRPr/>
            </a:pPr>
            <a:r>
              <a:rPr lang="cs-CZ" altLang="cs-CZ" sz="2000" dirty="0">
                <a:solidFill>
                  <a:srgbClr val="002060"/>
                </a:solidFill>
                <a:latin typeface="Arial" panose="020B0604020202020204" pitchFamily="34" charset="0"/>
              </a:rPr>
              <a:t>Vizualizace srážky proton-proton v detektoru CMS</a:t>
            </a:r>
          </a:p>
        </p:txBody>
      </p:sp>
      <p:pic>
        <p:nvPicPr>
          <p:cNvPr id="4" name="Picture 5" descr="LHC_CMS_inter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4276" y="365125"/>
            <a:ext cx="8365836" cy="605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248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BAADFA8-4185-43ED-9C72-E93F44435A2B}"/>
              </a:ext>
            </a:extLst>
          </p:cNvPr>
          <p:cNvSpPr>
            <a:spLocks noGrp="1" noChangeArrowheads="1"/>
          </p:cNvSpPr>
          <p:nvPr>
            <p:ph type="title"/>
          </p:nvPr>
        </p:nvSpPr>
        <p:spPr>
          <a:xfrm>
            <a:off x="572493" y="439441"/>
            <a:ext cx="8229600" cy="719137"/>
          </a:xfrm>
        </p:spPr>
        <p:txBody>
          <a:bodyPr>
            <a:noAutofit/>
          </a:bodyPr>
          <a:lstStyle/>
          <a:p>
            <a:pPr algn="l">
              <a:lnSpc>
                <a:spcPct val="100000"/>
              </a:lnSpc>
              <a:spcBef>
                <a:spcPts val="1200"/>
              </a:spcBef>
            </a:pPr>
            <a:r>
              <a:rPr lang="cs-CZ" altLang="cs-CZ" sz="2000" b="1" dirty="0">
                <a:solidFill>
                  <a:srgbClr val="C00000"/>
                </a:solidFill>
                <a:latin typeface="Arial" panose="020B0604020202020204" pitchFamily="34" charset="0"/>
              </a:rPr>
              <a:t>Přehled interakcí jednotlivých druhů záření s látkou</a:t>
            </a:r>
            <a:br>
              <a:rPr lang="cs-CZ" altLang="cs-CZ" sz="2000" b="1" dirty="0">
                <a:solidFill>
                  <a:srgbClr val="C00000"/>
                </a:solidFill>
                <a:latin typeface="Arial" panose="020B0604020202020204" pitchFamily="34" charset="0"/>
              </a:rPr>
            </a:br>
            <a:r>
              <a:rPr lang="cs-CZ" altLang="cs-CZ" sz="2000" u="sng" dirty="0">
                <a:solidFill>
                  <a:srgbClr val="002060"/>
                </a:solidFill>
                <a:latin typeface="Arial" panose="020B0604020202020204" pitchFamily="34" charset="0"/>
              </a:rPr>
              <a:t>Protony a těžší nabité částice (</a:t>
            </a:r>
            <a:r>
              <a:rPr lang="cs-CZ" altLang="cs-CZ" sz="2000" u="sng" dirty="0">
                <a:solidFill>
                  <a:srgbClr val="002060"/>
                </a:solidFill>
                <a:latin typeface="Arial" panose="020B0604020202020204" pitchFamily="34" charset="0"/>
                <a:sym typeface="Symbol" panose="05050102010706020507" pitchFamily="18" charset="2"/>
              </a:rPr>
              <a:t></a:t>
            </a:r>
            <a:r>
              <a:rPr lang="cs-CZ" altLang="cs-CZ" sz="2000" u="sng" dirty="0">
                <a:solidFill>
                  <a:srgbClr val="002060"/>
                </a:solidFill>
                <a:latin typeface="Arial" panose="020B0604020202020204" pitchFamily="34" charset="0"/>
              </a:rPr>
              <a:t>, deuterony, atp.)</a:t>
            </a:r>
            <a:br>
              <a:rPr lang="cs-CZ" altLang="cs-CZ" sz="2000" u="sng" dirty="0">
                <a:solidFill>
                  <a:srgbClr val="002060"/>
                </a:solidFill>
                <a:latin typeface="Arial" panose="020B0604020202020204" pitchFamily="34" charset="0"/>
              </a:rPr>
            </a:br>
            <a:endParaRPr lang="cs-CZ" altLang="cs-CZ" sz="2000" u="sng" dirty="0">
              <a:solidFill>
                <a:srgbClr val="002060"/>
              </a:solidFill>
              <a:latin typeface="Arial" panose="020B0604020202020204" pitchFamily="34" charset="0"/>
            </a:endParaRPr>
          </a:p>
        </p:txBody>
      </p:sp>
      <p:sp>
        <p:nvSpPr>
          <p:cNvPr id="7171" name="Rectangle 3">
            <a:extLst>
              <a:ext uri="{FF2B5EF4-FFF2-40B4-BE49-F238E27FC236}">
                <a16:creationId xmlns:a16="http://schemas.microsoft.com/office/drawing/2014/main" id="{6FD29473-BBD0-4976-A43B-7D0A82230D91}"/>
              </a:ext>
            </a:extLst>
          </p:cNvPr>
          <p:cNvSpPr>
            <a:spLocks noGrp="1" noChangeArrowheads="1"/>
          </p:cNvSpPr>
          <p:nvPr>
            <p:ph type="body" idx="1"/>
          </p:nvPr>
        </p:nvSpPr>
        <p:spPr>
          <a:xfrm>
            <a:off x="572493" y="930302"/>
            <a:ext cx="5661329" cy="5748793"/>
          </a:xfrm>
        </p:spPr>
        <p:txBody>
          <a:bodyPr>
            <a:normAutofit/>
          </a:bodyPr>
          <a:lstStyle/>
          <a:p>
            <a:pPr marL="0">
              <a:lnSpc>
                <a:spcPct val="90000"/>
              </a:lnSpc>
              <a:spcBef>
                <a:spcPts val="600"/>
              </a:spcBef>
              <a:buFont typeface="Wingdings" panose="05000000000000000000" pitchFamily="2" charset="2"/>
              <a:buNone/>
            </a:pPr>
            <a:r>
              <a:rPr lang="cs-CZ" altLang="cs-CZ" sz="2000" dirty="0">
                <a:solidFill>
                  <a:srgbClr val="002060"/>
                </a:solidFill>
                <a:latin typeface="Arial" panose="020B0604020202020204" pitchFamily="34" charset="0"/>
              </a:rPr>
              <a:t>Hlavní mechanismus interakce: ionizace a excitace atomů prostředí, kterým částice prolétají – vede ke zpomalování a postupnému zabrzdění částic na poměrně krátké dráze (dosah částic </a:t>
            </a:r>
            <a:r>
              <a:rPr lang="cs-CZ" altLang="cs-CZ" sz="2000" dirty="0">
                <a:solidFill>
                  <a:srgbClr val="002060"/>
                </a:solidFill>
                <a:latin typeface="Arial" panose="020B0604020202020204" pitchFamily="34" charset="0"/>
                <a:sym typeface="Symbol" panose="05050102010706020507" pitchFamily="18" charset="2"/>
              </a:rPr>
              <a:t> z</a:t>
            </a:r>
            <a:r>
              <a:rPr lang="en-US" altLang="cs-CZ" sz="2000" dirty="0">
                <a:solidFill>
                  <a:srgbClr val="002060"/>
                </a:solidFill>
                <a:latin typeface="Arial" panose="020B0604020202020204" pitchFamily="34" charset="0"/>
                <a:cs typeface="Arial" panose="020B0604020202020204" pitchFamily="34" charset="0"/>
                <a:sym typeface="Symbol" panose="05050102010706020507" pitchFamily="18" charset="2"/>
              </a:rPr>
              <a:t> </a:t>
            </a:r>
            <a:r>
              <a:rPr lang="cs-CZ" altLang="cs-CZ" sz="2000" dirty="0">
                <a:solidFill>
                  <a:srgbClr val="002060"/>
                </a:solidFill>
                <a:latin typeface="Arial" panose="020B0604020202020204" pitchFamily="34" charset="0"/>
                <a:sym typeface="Symbol" panose="05050102010706020507" pitchFamily="18" charset="2"/>
              </a:rPr>
              <a:t> radionuklidů ve vzduchu jen řádu cm, v pevných látkách několik desítek </a:t>
            </a:r>
            <a:r>
              <a:rPr lang="el-GR" altLang="cs-CZ" sz="2000" dirty="0">
                <a:solidFill>
                  <a:srgbClr val="002060"/>
                </a:solidFill>
                <a:latin typeface="Arial" panose="020B0604020202020204" pitchFamily="34" charset="0"/>
                <a:cs typeface="Arial" panose="020B0604020202020204" pitchFamily="34" charset="0"/>
                <a:sym typeface="Symbol" panose="05050102010706020507" pitchFamily="18" charset="2"/>
              </a:rPr>
              <a:t>μ</a:t>
            </a:r>
            <a:r>
              <a:rPr lang="cs-CZ" altLang="cs-CZ" sz="2000" dirty="0">
                <a:solidFill>
                  <a:srgbClr val="002060"/>
                </a:solidFill>
                <a:latin typeface="Arial" panose="020B0604020202020204" pitchFamily="34" charset="0"/>
                <a:cs typeface="Arial" panose="020B0604020202020204" pitchFamily="34" charset="0"/>
                <a:sym typeface="Symbol" panose="05050102010706020507" pitchFamily="18" charset="2"/>
              </a:rPr>
              <a:t>m) – v látce vznikají páry kladného a záporného náboje (iont a elektron, kladný a záporný iont, díra a elektron).</a:t>
            </a:r>
          </a:p>
          <a:p>
            <a:pPr>
              <a:lnSpc>
                <a:spcPct val="90000"/>
              </a:lnSpc>
              <a:spcBef>
                <a:spcPts val="600"/>
              </a:spcBef>
              <a:buFont typeface="Wingdings" panose="05000000000000000000" pitchFamily="2" charset="2"/>
              <a:buNone/>
            </a:pPr>
            <a:r>
              <a:rPr lang="cs-CZ" altLang="cs-CZ" sz="2000" dirty="0">
                <a:solidFill>
                  <a:srgbClr val="002060"/>
                </a:solidFill>
                <a:latin typeface="Arial" panose="020B0604020202020204" pitchFamily="34" charset="0"/>
                <a:cs typeface="Arial" panose="020B0604020202020204" pitchFamily="34" charset="0"/>
                <a:sym typeface="Symbol" panose="05050102010706020507" pitchFamily="18" charset="2"/>
              </a:rPr>
              <a:t>Další interakce: </a:t>
            </a:r>
          </a:p>
          <a:p>
            <a:pPr marL="457200" lvl="1">
              <a:spcBef>
                <a:spcPts val="600"/>
              </a:spcBef>
            </a:pPr>
            <a:r>
              <a:rPr lang="cs-CZ" altLang="cs-CZ" sz="2000" dirty="0">
                <a:solidFill>
                  <a:srgbClr val="002060"/>
                </a:solidFill>
                <a:latin typeface="Arial" panose="020B0604020202020204" pitchFamily="34" charset="0"/>
                <a:cs typeface="Arial" panose="020B0604020202020204" pitchFamily="34" charset="0"/>
                <a:sym typeface="Symbol" panose="05050102010706020507" pitchFamily="18" charset="2"/>
              </a:rPr>
              <a:t>rozptyl na jádrech atomů (</a:t>
            </a:r>
            <a:r>
              <a:rPr lang="cs-CZ" altLang="cs-CZ" sz="2000" dirty="0" err="1">
                <a:solidFill>
                  <a:srgbClr val="002060"/>
                </a:solidFill>
                <a:latin typeface="Arial" panose="020B0604020202020204" pitchFamily="34" charset="0"/>
                <a:cs typeface="Arial" panose="020B0604020202020204" pitchFamily="34" charset="0"/>
                <a:sym typeface="Symbol" panose="05050102010706020507" pitchFamily="18" charset="2"/>
              </a:rPr>
              <a:t>coulombovský</a:t>
            </a:r>
            <a:r>
              <a:rPr lang="cs-CZ" altLang="cs-CZ" sz="2000" dirty="0">
                <a:solidFill>
                  <a:srgbClr val="002060"/>
                </a:solidFill>
                <a:latin typeface="Arial" panose="020B0604020202020204" pitchFamily="34" charset="0"/>
                <a:cs typeface="Arial" panose="020B0604020202020204" pitchFamily="34" charset="0"/>
                <a:sym typeface="Symbol" panose="05050102010706020507" pitchFamily="18" charset="2"/>
              </a:rPr>
              <a:t>, tzv. </a:t>
            </a:r>
            <a:r>
              <a:rPr lang="cs-CZ" altLang="cs-CZ" sz="2000" dirty="0" err="1">
                <a:solidFill>
                  <a:srgbClr val="002060"/>
                </a:solidFill>
                <a:latin typeface="Arial" panose="020B0604020202020204" pitchFamily="34" charset="0"/>
                <a:cs typeface="Arial" panose="020B0604020202020204" pitchFamily="34" charset="0"/>
                <a:sym typeface="Symbol" panose="05050102010706020507" pitchFamily="18" charset="2"/>
              </a:rPr>
              <a:t>Rutherfordův</a:t>
            </a:r>
            <a:r>
              <a:rPr lang="cs-CZ" altLang="cs-CZ" sz="2000" dirty="0">
                <a:solidFill>
                  <a:srgbClr val="002060"/>
                </a:solidFill>
                <a:latin typeface="Arial" panose="020B0604020202020204" pitchFamily="34" charset="0"/>
                <a:cs typeface="Arial" panose="020B0604020202020204" pitchFamily="34" charset="0"/>
                <a:sym typeface="Symbol" panose="05050102010706020507" pitchFamily="18" charset="2"/>
              </a:rPr>
              <a:t>), při vyšších energiích i jaderný – část kinetické energie bombardující částice se převezme odražené jádro,</a:t>
            </a:r>
          </a:p>
          <a:p>
            <a:pPr marL="457200" lvl="1">
              <a:spcBef>
                <a:spcPts val="600"/>
              </a:spcBef>
            </a:pPr>
            <a:r>
              <a:rPr lang="cs-CZ" altLang="cs-CZ" sz="2000" dirty="0">
                <a:solidFill>
                  <a:srgbClr val="002060"/>
                </a:solidFill>
                <a:latin typeface="Arial" panose="020B0604020202020204" pitchFamily="34" charset="0"/>
                <a:cs typeface="Arial" panose="020B0604020202020204" pitchFamily="34" charset="0"/>
                <a:sym typeface="Symbol" panose="05050102010706020507" pitchFamily="18" charset="2"/>
              </a:rPr>
              <a:t>jaderné reakce – dochází ke změně složení látky.</a:t>
            </a:r>
          </a:p>
          <a:p>
            <a:pPr marL="0" lvl="1" indent="0">
              <a:spcBef>
                <a:spcPts val="600"/>
              </a:spcBef>
              <a:buNone/>
            </a:pPr>
            <a:r>
              <a:rPr lang="cs-CZ" altLang="cs-CZ" sz="2000" dirty="0">
                <a:solidFill>
                  <a:srgbClr val="002060"/>
                </a:solidFill>
                <a:latin typeface="Arial" panose="020B0604020202020204" pitchFamily="34" charset="0"/>
                <a:cs typeface="Arial" panose="020B0604020202020204" pitchFamily="34" charset="0"/>
                <a:sym typeface="Symbol" panose="05050102010706020507" pitchFamily="18" charset="2"/>
              </a:rPr>
              <a:t>Dosah částic  v pevných látkách jen desítky mikrometrů.</a:t>
            </a:r>
            <a:r>
              <a:rPr lang="cs-CZ" altLang="cs-CZ" sz="2000" dirty="0">
                <a:solidFill>
                  <a:srgbClr val="002060"/>
                </a:solidFill>
                <a:latin typeface="Arial" panose="020B0604020202020204" pitchFamily="34" charset="0"/>
              </a:rPr>
              <a:t>	</a:t>
            </a:r>
          </a:p>
        </p:txBody>
      </p:sp>
      <p:pic>
        <p:nvPicPr>
          <p:cNvPr id="7172" name="Picture 4" descr="UAZ1-1">
            <a:extLst>
              <a:ext uri="{FF2B5EF4-FFF2-40B4-BE49-F238E27FC236}">
                <a16:creationId xmlns:a16="http://schemas.microsoft.com/office/drawing/2014/main" id="{D54A9941-119C-4A49-8EB1-002D0AD49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67" t="-2200" r="-2267" b="-2200"/>
          <a:stretch>
            <a:fillRect/>
          </a:stretch>
        </p:blipFill>
        <p:spPr bwMode="auto">
          <a:xfrm>
            <a:off x="6390087" y="1158578"/>
            <a:ext cx="5114954" cy="5361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86CADC9-7BBC-4477-8E38-96764CC95EE5}"/>
              </a:ext>
            </a:extLst>
          </p:cNvPr>
          <p:cNvSpPr>
            <a:spLocks noGrp="1" noChangeArrowheads="1"/>
          </p:cNvSpPr>
          <p:nvPr>
            <p:ph type="title"/>
          </p:nvPr>
        </p:nvSpPr>
        <p:spPr>
          <a:xfrm>
            <a:off x="739471" y="115889"/>
            <a:ext cx="10630894" cy="1800225"/>
          </a:xfrm>
        </p:spPr>
        <p:txBody>
          <a:bodyPr/>
          <a:lstStyle/>
          <a:p>
            <a:pPr algn="l">
              <a:spcBef>
                <a:spcPct val="20000"/>
              </a:spcBef>
              <a:spcAft>
                <a:spcPct val="20000"/>
              </a:spcAft>
            </a:pPr>
            <a:r>
              <a:rPr lang="cs-CZ" altLang="cs-CZ" sz="2000" b="1" dirty="0">
                <a:solidFill>
                  <a:srgbClr val="C00000"/>
                </a:solidFill>
                <a:latin typeface="Arial" panose="020B0604020202020204" pitchFamily="34" charset="0"/>
              </a:rPr>
              <a:t>Přehled interakcí jednotlivých druhů záření s látkou</a:t>
            </a:r>
            <a:r>
              <a:rPr lang="en-GB" altLang="cs-CZ" sz="2000" u="sng" dirty="0">
                <a:solidFill>
                  <a:srgbClr val="C00000"/>
                </a:solidFill>
                <a:latin typeface="Arial" panose="020B0604020202020204" pitchFamily="34" charset="0"/>
              </a:rPr>
              <a:t> </a:t>
            </a:r>
            <a:br>
              <a:rPr lang="cs-CZ" altLang="cs-CZ" sz="2000" u="sng" dirty="0">
                <a:latin typeface="Arial" panose="020B0604020202020204" pitchFamily="34" charset="0"/>
              </a:rPr>
            </a:br>
            <a:r>
              <a:rPr lang="cs-CZ" altLang="cs-CZ" sz="2000" u="sng" dirty="0">
                <a:solidFill>
                  <a:srgbClr val="002060"/>
                </a:solidFill>
                <a:latin typeface="Arial" panose="020B0604020202020204" pitchFamily="34" charset="0"/>
              </a:rPr>
              <a:t>Záření beta a další elektronové a pozitronové svazky</a:t>
            </a:r>
            <a:br>
              <a:rPr lang="cs-CZ" altLang="cs-CZ" sz="2000" u="sng" dirty="0">
                <a:solidFill>
                  <a:srgbClr val="002060"/>
                </a:solidFill>
                <a:latin typeface="Arial" panose="020B0604020202020204" pitchFamily="34" charset="0"/>
              </a:rPr>
            </a:br>
            <a:r>
              <a:rPr lang="cs-CZ" altLang="cs-CZ" sz="2000" dirty="0">
                <a:solidFill>
                  <a:srgbClr val="002060"/>
                </a:solidFill>
                <a:latin typeface="Arial" panose="020B0604020202020204" pitchFamily="34" charset="0"/>
              </a:rPr>
              <a:t>Základní mechanismus interakce: stejně jako u těžkých nabitých částic ionizace a excitace atomů látky, ale konkuruje a při vyšších energiích může i převládat buzení brzdného záření (elektromagnetické záření uvolňující se při změně rychlosti nabité částice).</a:t>
            </a:r>
          </a:p>
        </p:txBody>
      </p:sp>
      <p:sp>
        <p:nvSpPr>
          <p:cNvPr id="8195" name="Rectangle 3">
            <a:extLst>
              <a:ext uri="{FF2B5EF4-FFF2-40B4-BE49-F238E27FC236}">
                <a16:creationId xmlns:a16="http://schemas.microsoft.com/office/drawing/2014/main" id="{71352B89-BB68-4EA3-9BD1-A0CD215485D5}"/>
              </a:ext>
            </a:extLst>
          </p:cNvPr>
          <p:cNvSpPr>
            <a:spLocks noGrp="1" noChangeArrowheads="1"/>
          </p:cNvSpPr>
          <p:nvPr>
            <p:ph type="body" idx="1"/>
          </p:nvPr>
        </p:nvSpPr>
        <p:spPr>
          <a:xfrm>
            <a:off x="7060758" y="1806575"/>
            <a:ext cx="4079020" cy="4657725"/>
          </a:xfrm>
        </p:spPr>
        <p:txBody>
          <a:bodyPr>
            <a:normAutofit/>
          </a:bodyPr>
          <a:lstStyle/>
          <a:p>
            <a:pPr>
              <a:lnSpc>
                <a:spcPct val="80000"/>
              </a:lnSpc>
              <a:buFont typeface="Wingdings" panose="05000000000000000000" pitchFamily="2" charset="2"/>
              <a:buNone/>
            </a:pPr>
            <a:r>
              <a:rPr lang="cs-CZ" altLang="cs-CZ" dirty="0">
                <a:latin typeface="Arial" panose="020B0604020202020204" pitchFamily="34" charset="0"/>
              </a:rPr>
              <a:t>	</a:t>
            </a:r>
            <a:r>
              <a:rPr lang="cs-CZ" altLang="cs-CZ" sz="2000" dirty="0">
                <a:solidFill>
                  <a:srgbClr val="002060"/>
                </a:solidFill>
                <a:latin typeface="Arial" panose="020B0604020202020204" pitchFamily="34" charset="0"/>
              </a:rPr>
              <a:t>U pozitronu – zpravidla po úplném zabrzdění anihilace s některým z elektronů v látce za emise dvou fotonů, každý s energií rovnou klidové energii elektronu (511 </a:t>
            </a:r>
            <a:r>
              <a:rPr lang="cs-CZ" altLang="cs-CZ" sz="2000" dirty="0" err="1">
                <a:solidFill>
                  <a:srgbClr val="002060"/>
                </a:solidFill>
                <a:latin typeface="Arial" panose="020B0604020202020204" pitchFamily="34" charset="0"/>
              </a:rPr>
              <a:t>keV</a:t>
            </a:r>
            <a:r>
              <a:rPr lang="cs-CZ" altLang="cs-CZ" sz="2000" dirty="0">
                <a:solidFill>
                  <a:srgbClr val="002060"/>
                </a:solidFill>
                <a:latin typeface="Arial" panose="020B0604020202020204" pitchFamily="34" charset="0"/>
              </a:rPr>
              <a:t>), které se rozlétají v opačných směrech. Výjimečně může k anihilaci dojít i za letu (tj. při vyšší energii pozitronu).</a:t>
            </a:r>
          </a:p>
          <a:p>
            <a:pPr>
              <a:lnSpc>
                <a:spcPct val="80000"/>
              </a:lnSpc>
              <a:buFont typeface="Wingdings" panose="05000000000000000000" pitchFamily="2" charset="2"/>
              <a:buNone/>
            </a:pPr>
            <a:r>
              <a:rPr lang="cs-CZ" altLang="cs-CZ" sz="2000" dirty="0">
                <a:solidFill>
                  <a:srgbClr val="002060"/>
                </a:solidFill>
                <a:latin typeface="Arial" panose="020B0604020202020204" pitchFamily="34" charset="0"/>
              </a:rPr>
              <a:t>	Další efekty – různé druhy rozptylů – jsou jen minoritní.</a:t>
            </a:r>
          </a:p>
          <a:p>
            <a:pPr>
              <a:lnSpc>
                <a:spcPct val="80000"/>
              </a:lnSpc>
              <a:buFont typeface="Wingdings" panose="05000000000000000000" pitchFamily="2" charset="2"/>
              <a:buNone/>
            </a:pPr>
            <a:r>
              <a:rPr lang="cs-CZ" altLang="cs-CZ" sz="2000" dirty="0">
                <a:solidFill>
                  <a:srgbClr val="002060"/>
                </a:solidFill>
                <a:latin typeface="Arial" panose="020B0604020202020204" pitchFamily="34" charset="0"/>
              </a:rPr>
              <a:t>	Dosah elektronů z radioaktivních přeměn </a:t>
            </a:r>
            <a:r>
              <a:rPr lang="cs-CZ" altLang="cs-CZ" sz="2000" dirty="0">
                <a:solidFill>
                  <a:srgbClr val="002060"/>
                </a:solidFill>
                <a:latin typeface="Arial" panose="020B0604020202020204" pitchFamily="34" charset="0"/>
                <a:sym typeface="Symbol" panose="05050102010706020507" pitchFamily="18" charset="2"/>
              </a:rPr>
              <a:t> ve vzduchu jen řádu metrů, v pevných látkách mm až cm.</a:t>
            </a:r>
          </a:p>
        </p:txBody>
      </p:sp>
      <p:pic>
        <p:nvPicPr>
          <p:cNvPr id="8196" name="Picture 4" descr="UAZ1-2">
            <a:extLst>
              <a:ext uri="{FF2B5EF4-FFF2-40B4-BE49-F238E27FC236}">
                <a16:creationId xmlns:a16="http://schemas.microsoft.com/office/drawing/2014/main" id="{983F3C8F-FABC-4EAE-937F-B20CE76547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47" y="1806575"/>
            <a:ext cx="5759450" cy="4657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36DDBCD-7660-4E04-9081-FA1D7BEA885B}"/>
              </a:ext>
            </a:extLst>
          </p:cNvPr>
          <p:cNvSpPr>
            <a:spLocks noGrp="1" noChangeArrowheads="1"/>
          </p:cNvSpPr>
          <p:nvPr>
            <p:ph type="title"/>
          </p:nvPr>
        </p:nvSpPr>
        <p:spPr>
          <a:xfrm>
            <a:off x="845986" y="159026"/>
            <a:ext cx="10413061" cy="1248355"/>
          </a:xfrm>
        </p:spPr>
        <p:txBody>
          <a:bodyPr/>
          <a:lstStyle/>
          <a:p>
            <a:pPr algn="l">
              <a:lnSpc>
                <a:spcPct val="85000"/>
              </a:lnSpc>
            </a:pPr>
            <a:r>
              <a:rPr lang="cs-CZ" altLang="cs-CZ" sz="2000" b="1" dirty="0">
                <a:solidFill>
                  <a:srgbClr val="C00000"/>
                </a:solidFill>
                <a:latin typeface="Arial" panose="020B0604020202020204" pitchFamily="34" charset="0"/>
              </a:rPr>
              <a:t>Přehled interakcí jednotlivých druhů záření s látkou</a:t>
            </a:r>
            <a:r>
              <a:rPr lang="en-GB" altLang="cs-CZ" sz="2000" u="sng" dirty="0">
                <a:solidFill>
                  <a:srgbClr val="C00000"/>
                </a:solidFill>
                <a:latin typeface="Arial" panose="020B0604020202020204" pitchFamily="34" charset="0"/>
              </a:rPr>
              <a:t> </a:t>
            </a:r>
            <a:br>
              <a:rPr lang="cs-CZ" altLang="cs-CZ" sz="2000" u="sng" dirty="0">
                <a:latin typeface="Arial" panose="020B0604020202020204" pitchFamily="34" charset="0"/>
              </a:rPr>
            </a:br>
            <a:r>
              <a:rPr lang="cs-CZ" altLang="cs-CZ" sz="2000" u="sng" dirty="0">
                <a:solidFill>
                  <a:srgbClr val="002060"/>
                </a:solidFill>
                <a:latin typeface="Arial" panose="020B0604020202020204" pitchFamily="34" charset="0"/>
              </a:rPr>
              <a:t>Záření gama a X</a:t>
            </a:r>
            <a:br>
              <a:rPr lang="cs-CZ" altLang="cs-CZ" sz="2000" u="sng" dirty="0">
                <a:solidFill>
                  <a:srgbClr val="002060"/>
                </a:solidFill>
                <a:latin typeface="Arial" panose="020B0604020202020204" pitchFamily="34" charset="0"/>
              </a:rPr>
            </a:br>
            <a:r>
              <a:rPr lang="cs-CZ" altLang="cs-CZ" sz="2000" dirty="0">
                <a:solidFill>
                  <a:srgbClr val="002060"/>
                </a:solidFill>
                <a:latin typeface="Arial" panose="020B0604020202020204" pitchFamily="34" charset="0"/>
              </a:rPr>
              <a:t>Na rozdíl od nabitých částic, které ztrácejí energii v postupných srážkách, fotony ji ztrácejí v jednorázové interakci, při níž se obvykle uvolňují elektrony.</a:t>
            </a:r>
            <a:r>
              <a:rPr lang="cs-CZ" altLang="cs-CZ" sz="2000" dirty="0">
                <a:solidFill>
                  <a:srgbClr val="FFFF66"/>
                </a:solidFill>
                <a:latin typeface="Arial" panose="020B0604020202020204" pitchFamily="34" charset="0"/>
              </a:rPr>
              <a:t>.</a:t>
            </a:r>
          </a:p>
        </p:txBody>
      </p:sp>
      <p:sp>
        <p:nvSpPr>
          <p:cNvPr id="9219" name="Rectangle 3">
            <a:extLst>
              <a:ext uri="{FF2B5EF4-FFF2-40B4-BE49-F238E27FC236}">
                <a16:creationId xmlns:a16="http://schemas.microsoft.com/office/drawing/2014/main" id="{4EFD7357-F411-4213-AD50-8982EC8F100A}"/>
              </a:ext>
            </a:extLst>
          </p:cNvPr>
          <p:cNvSpPr>
            <a:spLocks noGrp="1" noChangeArrowheads="1"/>
          </p:cNvSpPr>
          <p:nvPr>
            <p:ph type="body" idx="1"/>
          </p:nvPr>
        </p:nvSpPr>
        <p:spPr>
          <a:xfrm>
            <a:off x="6154310" y="1407381"/>
            <a:ext cx="5526156" cy="5291593"/>
          </a:xfrm>
        </p:spPr>
        <p:txBody>
          <a:bodyPr/>
          <a:lstStyle/>
          <a:p>
            <a:pPr>
              <a:lnSpc>
                <a:spcPct val="85000"/>
              </a:lnSpc>
              <a:buFont typeface="Wingdings" panose="05000000000000000000" pitchFamily="2" charset="2"/>
              <a:buNone/>
            </a:pPr>
            <a:r>
              <a:rPr lang="cs-CZ" altLang="cs-CZ" dirty="0">
                <a:latin typeface="Arial" panose="020B0604020202020204" pitchFamily="34" charset="0"/>
              </a:rPr>
              <a:t>	</a:t>
            </a:r>
            <a:r>
              <a:rPr lang="cs-CZ" altLang="cs-CZ" sz="2000" dirty="0">
                <a:solidFill>
                  <a:srgbClr val="002060"/>
                </a:solidFill>
                <a:latin typeface="Arial" panose="020B0604020202020204" pitchFamily="34" charset="0"/>
              </a:rPr>
              <a:t>Fotoefekt: úplná absorpce fotonu elektronem v</a:t>
            </a:r>
            <a:r>
              <a:rPr lang="en-US" altLang="cs-CZ" sz="2000" dirty="0">
                <a:solidFill>
                  <a:srgbClr val="002060"/>
                </a:solidFill>
                <a:latin typeface="Arial" panose="020B0604020202020204" pitchFamily="34" charset="0"/>
                <a:cs typeface="Arial" panose="020B0604020202020204" pitchFamily="34" charset="0"/>
              </a:rPr>
              <a:t> </a:t>
            </a:r>
            <a:r>
              <a:rPr lang="cs-CZ" altLang="cs-CZ" sz="2000" dirty="0">
                <a:solidFill>
                  <a:srgbClr val="002060"/>
                </a:solidFill>
                <a:latin typeface="Arial" panose="020B0604020202020204" pitchFamily="34" charset="0"/>
              </a:rPr>
              <a:t> elektronovém obalu atomu, elektron je emitován z atomu.</a:t>
            </a:r>
          </a:p>
          <a:p>
            <a:pPr>
              <a:lnSpc>
                <a:spcPct val="85000"/>
              </a:lnSpc>
              <a:buFont typeface="Wingdings" panose="05000000000000000000" pitchFamily="2" charset="2"/>
              <a:buNone/>
            </a:pPr>
            <a:r>
              <a:rPr lang="cs-CZ" altLang="cs-CZ" sz="2000" dirty="0">
                <a:solidFill>
                  <a:srgbClr val="002060"/>
                </a:solidFill>
                <a:latin typeface="Arial" panose="020B0604020202020204" pitchFamily="34" charset="0"/>
              </a:rPr>
              <a:t>	</a:t>
            </a:r>
            <a:r>
              <a:rPr lang="cs-CZ" altLang="cs-CZ" sz="2000" dirty="0" err="1">
                <a:solidFill>
                  <a:srgbClr val="002060"/>
                </a:solidFill>
                <a:latin typeface="Arial" panose="020B0604020202020204" pitchFamily="34" charset="0"/>
              </a:rPr>
              <a:t>Comptonův</a:t>
            </a:r>
            <a:r>
              <a:rPr lang="cs-CZ" altLang="cs-CZ" sz="2000" dirty="0">
                <a:solidFill>
                  <a:srgbClr val="002060"/>
                </a:solidFill>
                <a:latin typeface="Arial" panose="020B0604020202020204" pitchFamily="34" charset="0"/>
              </a:rPr>
              <a:t> jev: nekoherentní rozptyl fotonu na elektronu, rozptýlený foton má nižší energii, odražený elektron je emitován z atomu.</a:t>
            </a:r>
          </a:p>
          <a:p>
            <a:pPr>
              <a:lnSpc>
                <a:spcPct val="85000"/>
              </a:lnSpc>
              <a:buFont typeface="Wingdings" panose="05000000000000000000" pitchFamily="2" charset="2"/>
              <a:buNone/>
            </a:pPr>
            <a:r>
              <a:rPr lang="cs-CZ" altLang="cs-CZ" sz="2000" dirty="0">
                <a:solidFill>
                  <a:srgbClr val="002060"/>
                </a:solidFill>
                <a:latin typeface="Arial" panose="020B0604020202020204" pitchFamily="34" charset="0"/>
              </a:rPr>
              <a:t>	Tvorba párů elektron-pozitron, foton je absorbován, vzniklý pár je emitován z atomu.</a:t>
            </a:r>
          </a:p>
          <a:p>
            <a:pPr>
              <a:lnSpc>
                <a:spcPct val="85000"/>
              </a:lnSpc>
              <a:buFont typeface="Wingdings" panose="05000000000000000000" pitchFamily="2" charset="2"/>
              <a:buNone/>
            </a:pPr>
            <a:r>
              <a:rPr lang="cs-CZ" altLang="cs-CZ" sz="2000" dirty="0">
                <a:solidFill>
                  <a:srgbClr val="002060"/>
                </a:solidFill>
                <a:latin typeface="Arial" panose="020B0604020202020204" pitchFamily="34" charset="0"/>
              </a:rPr>
              <a:t>	Minoritní efekty:</a:t>
            </a:r>
          </a:p>
          <a:p>
            <a:pPr lvl="1">
              <a:lnSpc>
                <a:spcPct val="85000"/>
              </a:lnSpc>
            </a:pPr>
            <a:r>
              <a:rPr lang="cs-CZ" altLang="cs-CZ" sz="2000" dirty="0">
                <a:solidFill>
                  <a:srgbClr val="002060"/>
                </a:solidFill>
                <a:latin typeface="Arial" panose="020B0604020202020204" pitchFamily="34" charset="0"/>
              </a:rPr>
              <a:t>koherentní rozptyl fotonů (beze změny vlnové délky),</a:t>
            </a:r>
          </a:p>
          <a:p>
            <a:pPr lvl="1">
              <a:lnSpc>
                <a:spcPct val="85000"/>
              </a:lnSpc>
            </a:pPr>
            <a:r>
              <a:rPr lang="cs-CZ" altLang="cs-CZ" sz="2000" dirty="0" err="1">
                <a:solidFill>
                  <a:srgbClr val="002060"/>
                </a:solidFill>
                <a:latin typeface="Arial" panose="020B0604020202020204" pitchFamily="34" charset="0"/>
              </a:rPr>
              <a:t>fotojaderné</a:t>
            </a:r>
            <a:r>
              <a:rPr lang="cs-CZ" altLang="cs-CZ" sz="2000" dirty="0">
                <a:solidFill>
                  <a:srgbClr val="002060"/>
                </a:solidFill>
                <a:latin typeface="Arial" panose="020B0604020202020204" pitchFamily="34" charset="0"/>
              </a:rPr>
              <a:t> reakce, nejčastěji (</a:t>
            </a:r>
            <a:r>
              <a:rPr lang="cs-CZ" altLang="cs-CZ" sz="2000" dirty="0">
                <a:solidFill>
                  <a:srgbClr val="002060"/>
                </a:solidFill>
                <a:latin typeface="Arial" panose="020B0604020202020204" pitchFamily="34" charset="0"/>
                <a:sym typeface="Symbol" panose="05050102010706020507" pitchFamily="18" charset="2"/>
              </a:rPr>
              <a:t>, n), (, p), (,</a:t>
            </a:r>
            <a:r>
              <a:rPr lang="en-US" altLang="cs-CZ" sz="2000" dirty="0">
                <a:solidFill>
                  <a:srgbClr val="002060"/>
                </a:solidFill>
                <a:latin typeface="Arial" panose="020B0604020202020204" pitchFamily="34" charset="0"/>
                <a:cs typeface="Arial" panose="020B0604020202020204" pitchFamily="34" charset="0"/>
                <a:sym typeface="Symbol" panose="05050102010706020507" pitchFamily="18" charset="2"/>
              </a:rPr>
              <a:t> </a:t>
            </a:r>
            <a:r>
              <a:rPr lang="cs-CZ" altLang="cs-CZ" sz="2000" dirty="0">
                <a:solidFill>
                  <a:srgbClr val="002060"/>
                </a:solidFill>
                <a:latin typeface="Arial" panose="020B0604020202020204" pitchFamily="34" charset="0"/>
                <a:sym typeface="Symbol" panose="05050102010706020507" pitchFamily="18" charset="2"/>
              </a:rPr>
              <a:t> ).</a:t>
            </a:r>
          </a:p>
          <a:p>
            <a:pPr marL="230400" lvl="1" indent="0">
              <a:lnSpc>
                <a:spcPct val="85000"/>
              </a:lnSpc>
              <a:buNone/>
            </a:pPr>
            <a:r>
              <a:rPr lang="cs-CZ" altLang="cs-CZ" sz="2000" dirty="0">
                <a:solidFill>
                  <a:srgbClr val="002060"/>
                </a:solidFill>
                <a:latin typeface="Arial" panose="020B0604020202020204" pitchFamily="34" charset="0"/>
                <a:sym typeface="Symbol" panose="05050102010706020507" pitchFamily="18" charset="2"/>
              </a:rPr>
              <a:t>Důsledek: nelze mluvit o dosahu, vždy je nenulová pravděpodobnost, že nějaký foton vrstvou materiálu projde.</a:t>
            </a:r>
          </a:p>
        </p:txBody>
      </p:sp>
      <p:pic>
        <p:nvPicPr>
          <p:cNvPr id="9220" name="Picture 4" descr="UAZ2-1">
            <a:extLst>
              <a:ext uri="{FF2B5EF4-FFF2-40B4-BE49-F238E27FC236}">
                <a16:creationId xmlns:a16="http://schemas.microsoft.com/office/drawing/2014/main" id="{E41FF48E-7765-4F14-A692-54B1E5614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86" y="1489077"/>
            <a:ext cx="5040313" cy="5110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33AA551-8EA1-4181-8FBB-EB841EC3A2D8}"/>
              </a:ext>
            </a:extLst>
          </p:cNvPr>
          <p:cNvSpPr>
            <a:spLocks noGrp="1" noChangeArrowheads="1"/>
          </p:cNvSpPr>
          <p:nvPr>
            <p:ph type="title"/>
          </p:nvPr>
        </p:nvSpPr>
        <p:spPr>
          <a:xfrm>
            <a:off x="477078" y="115889"/>
            <a:ext cx="11203388" cy="1296987"/>
          </a:xfrm>
        </p:spPr>
        <p:txBody>
          <a:bodyPr/>
          <a:lstStyle/>
          <a:p>
            <a:pPr algn="l">
              <a:lnSpc>
                <a:spcPct val="85000"/>
              </a:lnSpc>
            </a:pPr>
            <a:r>
              <a:rPr lang="cs-CZ" altLang="cs-CZ" sz="2000" b="1" dirty="0">
                <a:solidFill>
                  <a:srgbClr val="C00000"/>
                </a:solidFill>
                <a:latin typeface="Arial" panose="020B0604020202020204" pitchFamily="34" charset="0"/>
              </a:rPr>
              <a:t>Přehled interakcí jednotlivých druhů záření s látkou</a:t>
            </a:r>
            <a:r>
              <a:rPr lang="en-GB" altLang="cs-CZ" sz="2000" u="sng" dirty="0">
                <a:solidFill>
                  <a:srgbClr val="C00000"/>
                </a:solidFill>
                <a:latin typeface="Arial" panose="020B0604020202020204" pitchFamily="34" charset="0"/>
              </a:rPr>
              <a:t> </a:t>
            </a:r>
            <a:br>
              <a:rPr lang="cs-CZ" altLang="cs-CZ" sz="2000" u="sng" dirty="0">
                <a:latin typeface="Arial" panose="020B0604020202020204" pitchFamily="34" charset="0"/>
              </a:rPr>
            </a:br>
            <a:r>
              <a:rPr lang="cs-CZ" altLang="cs-CZ" sz="2000" u="sng" dirty="0">
                <a:solidFill>
                  <a:srgbClr val="002060"/>
                </a:solidFill>
                <a:latin typeface="Arial" panose="020B0604020202020204" pitchFamily="34" charset="0"/>
              </a:rPr>
              <a:t>Neutrony</a:t>
            </a:r>
            <a:br>
              <a:rPr lang="cs-CZ" altLang="cs-CZ" sz="2000" u="sng" dirty="0">
                <a:solidFill>
                  <a:srgbClr val="002060"/>
                </a:solidFill>
                <a:latin typeface="Arial" panose="020B0604020202020204" pitchFamily="34" charset="0"/>
              </a:rPr>
            </a:br>
            <a:r>
              <a:rPr lang="cs-CZ" altLang="cs-CZ" sz="2000" dirty="0">
                <a:solidFill>
                  <a:srgbClr val="002060"/>
                </a:solidFill>
                <a:latin typeface="Arial" panose="020B0604020202020204" pitchFamily="34" charset="0"/>
              </a:rPr>
              <a:t>Na rozdíl od nabitých částic a fotonů interagují dominantně jadernými silami s atomovými jádry.</a:t>
            </a:r>
          </a:p>
        </p:txBody>
      </p:sp>
      <p:sp>
        <p:nvSpPr>
          <p:cNvPr id="10243" name="Rectangle 3">
            <a:extLst>
              <a:ext uri="{FF2B5EF4-FFF2-40B4-BE49-F238E27FC236}">
                <a16:creationId xmlns:a16="http://schemas.microsoft.com/office/drawing/2014/main" id="{6478498D-9A68-4705-BC40-AB336CF4F4F2}"/>
              </a:ext>
            </a:extLst>
          </p:cNvPr>
          <p:cNvSpPr>
            <a:spLocks noGrp="1" noChangeArrowheads="1"/>
          </p:cNvSpPr>
          <p:nvPr>
            <p:ph type="body" idx="1"/>
          </p:nvPr>
        </p:nvSpPr>
        <p:spPr>
          <a:xfrm>
            <a:off x="6307159" y="1260114"/>
            <a:ext cx="5214281" cy="5481997"/>
          </a:xfrm>
        </p:spPr>
        <p:txBody>
          <a:bodyPr>
            <a:normAutofit/>
          </a:bodyPr>
          <a:lstStyle/>
          <a:p>
            <a:pPr marL="0">
              <a:lnSpc>
                <a:spcPct val="85000"/>
              </a:lnSpc>
              <a:buFont typeface="Wingdings" panose="05000000000000000000" pitchFamily="2" charset="2"/>
              <a:buNone/>
            </a:pPr>
            <a:r>
              <a:rPr lang="cs-CZ" altLang="cs-CZ" sz="2000" dirty="0">
                <a:solidFill>
                  <a:srgbClr val="002060"/>
                </a:solidFill>
                <a:latin typeface="Arial" panose="020B0604020202020204" pitchFamily="34" charset="0"/>
              </a:rPr>
              <a:t>Pružný rozptyl – odráží se při něm jádro jako těžká nabitá částice.</a:t>
            </a:r>
          </a:p>
          <a:p>
            <a:pPr marL="0">
              <a:lnSpc>
                <a:spcPct val="85000"/>
              </a:lnSpc>
              <a:buFont typeface="Wingdings" panose="05000000000000000000" pitchFamily="2" charset="2"/>
              <a:buNone/>
            </a:pPr>
            <a:r>
              <a:rPr lang="cs-CZ" altLang="cs-CZ" sz="2000" dirty="0">
                <a:solidFill>
                  <a:srgbClr val="002060"/>
                </a:solidFill>
                <a:latin typeface="Arial" panose="020B0604020202020204" pitchFamily="34" charset="0"/>
              </a:rPr>
              <a:t>Nepružný rozptyl – rovněž se odráží jádro, které je ale ve vzbuzeném stavu, z něho pak je emitován jeden nebo více fotonů. </a:t>
            </a:r>
          </a:p>
          <a:p>
            <a:pPr marL="0">
              <a:lnSpc>
                <a:spcPct val="85000"/>
              </a:lnSpc>
              <a:buFont typeface="Wingdings" panose="05000000000000000000" pitchFamily="2" charset="2"/>
              <a:buNone/>
            </a:pPr>
            <a:r>
              <a:rPr lang="cs-CZ" altLang="cs-CZ" sz="2000" dirty="0">
                <a:solidFill>
                  <a:srgbClr val="002060"/>
                </a:solidFill>
                <a:latin typeface="Arial" panose="020B0604020202020204" pitchFamily="34" charset="0"/>
              </a:rPr>
              <a:t>Radiační záchyt – neutron je absorbován v jádře, emitují se fotony, výsledné jádro je často radioaktivní.</a:t>
            </a:r>
          </a:p>
          <a:p>
            <a:pPr marL="0">
              <a:lnSpc>
                <a:spcPct val="85000"/>
              </a:lnSpc>
              <a:buFont typeface="Wingdings" panose="05000000000000000000" pitchFamily="2" charset="2"/>
              <a:buNone/>
            </a:pPr>
            <a:r>
              <a:rPr lang="cs-CZ" altLang="cs-CZ" sz="2000" dirty="0">
                <a:solidFill>
                  <a:srgbClr val="002060"/>
                </a:solidFill>
                <a:latin typeface="Arial" panose="020B0604020202020204" pitchFamily="34" charset="0"/>
              </a:rPr>
              <a:t>Jaderné reakce s emisí nukleonů – (n, p), (n, </a:t>
            </a:r>
            <a:r>
              <a:rPr lang="cs-CZ" altLang="cs-CZ" sz="2000" dirty="0">
                <a:solidFill>
                  <a:srgbClr val="002060"/>
                </a:solidFill>
                <a:latin typeface="Arial" panose="020B0604020202020204" pitchFamily="34" charset="0"/>
                <a:sym typeface="Symbol" panose="05050102010706020507" pitchFamily="18" charset="2"/>
              </a:rPr>
              <a:t>), (n,</a:t>
            </a:r>
            <a:r>
              <a:rPr lang="en-US" altLang="cs-CZ" sz="2000" dirty="0">
                <a:solidFill>
                  <a:srgbClr val="002060"/>
                </a:solidFill>
                <a:latin typeface="Arial" panose="020B0604020202020204" pitchFamily="34" charset="0"/>
                <a:cs typeface="Arial" panose="020B0604020202020204" pitchFamily="34" charset="0"/>
                <a:sym typeface="Symbol" panose="05050102010706020507" pitchFamily="18" charset="2"/>
              </a:rPr>
              <a:t> </a:t>
            </a:r>
            <a:r>
              <a:rPr lang="cs-CZ" altLang="cs-CZ" sz="2000" dirty="0">
                <a:solidFill>
                  <a:srgbClr val="002060"/>
                </a:solidFill>
                <a:latin typeface="Arial" panose="020B0604020202020204" pitchFamily="34" charset="0"/>
                <a:sym typeface="Symbol" panose="05050102010706020507" pitchFamily="18" charset="2"/>
              </a:rPr>
              <a:t>2n), (n, </a:t>
            </a:r>
            <a:r>
              <a:rPr lang="cs-CZ" altLang="cs-CZ" sz="2000" dirty="0" err="1">
                <a:solidFill>
                  <a:srgbClr val="002060"/>
                </a:solidFill>
                <a:latin typeface="Arial" panose="020B0604020202020204" pitchFamily="34" charset="0"/>
                <a:sym typeface="Symbol" panose="05050102010706020507" pitchFamily="18" charset="2"/>
              </a:rPr>
              <a:t>pn</a:t>
            </a:r>
            <a:r>
              <a:rPr lang="cs-CZ" altLang="cs-CZ" sz="2000" dirty="0">
                <a:solidFill>
                  <a:srgbClr val="002060"/>
                </a:solidFill>
                <a:latin typeface="Arial" panose="020B0604020202020204" pitchFamily="34" charset="0"/>
                <a:sym typeface="Symbol" panose="05050102010706020507" pitchFamily="18" charset="2"/>
              </a:rPr>
              <a:t>) atd., výsledné jádro je často radioaktivní.</a:t>
            </a:r>
          </a:p>
          <a:p>
            <a:pPr marL="0">
              <a:lnSpc>
                <a:spcPct val="85000"/>
              </a:lnSpc>
              <a:buFont typeface="Wingdings" panose="05000000000000000000" pitchFamily="2" charset="2"/>
              <a:buNone/>
            </a:pPr>
            <a:r>
              <a:rPr lang="cs-CZ" altLang="cs-CZ" sz="2000" dirty="0">
                <a:solidFill>
                  <a:srgbClr val="002060"/>
                </a:solidFill>
                <a:latin typeface="Arial" panose="020B0604020202020204" pitchFamily="34" charset="0"/>
                <a:sym typeface="Symbol" panose="05050102010706020507" pitchFamily="18" charset="2"/>
              </a:rPr>
              <a:t>Štěpení jader – na těžkých jádrech, uvolňují se dva štěpné fragmenty, emitují se neutrony a fotony, štěpné fragmenty jsou radioaktivní.</a:t>
            </a:r>
          </a:p>
          <a:p>
            <a:pPr marL="0">
              <a:lnSpc>
                <a:spcPct val="85000"/>
              </a:lnSpc>
              <a:buFont typeface="Wingdings" panose="05000000000000000000" pitchFamily="2" charset="2"/>
              <a:buNone/>
            </a:pPr>
            <a:r>
              <a:rPr lang="cs-CZ" altLang="cs-CZ" sz="2000" dirty="0">
                <a:solidFill>
                  <a:srgbClr val="002060"/>
                </a:solidFill>
                <a:latin typeface="Arial" panose="020B0604020202020204" pitchFamily="34" charset="0"/>
                <a:sym typeface="Symbol" panose="05050102010706020507" pitchFamily="18" charset="2"/>
              </a:rPr>
              <a:t>I pro neutrony se nedá hovořit o dosahu, vždy je nenulová pravděpodobnost, že nějaký vrstvou materiálu projde.</a:t>
            </a:r>
          </a:p>
        </p:txBody>
      </p:sp>
      <p:pic>
        <p:nvPicPr>
          <p:cNvPr id="10244" name="Picture 4" descr="UAZ2-2">
            <a:extLst>
              <a:ext uri="{FF2B5EF4-FFF2-40B4-BE49-F238E27FC236}">
                <a16:creationId xmlns:a16="http://schemas.microsoft.com/office/drawing/2014/main" id="{2737076A-8CC6-427D-8EBA-E3B6783DB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58" y="1277829"/>
            <a:ext cx="5400675" cy="5183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976729E-CBC0-4654-B985-55A836D15367}"/>
              </a:ext>
            </a:extLst>
          </p:cNvPr>
          <p:cNvSpPr>
            <a:spLocks noGrp="1" noChangeArrowheads="1"/>
          </p:cNvSpPr>
          <p:nvPr>
            <p:ph type="title"/>
          </p:nvPr>
        </p:nvSpPr>
        <p:spPr>
          <a:xfrm>
            <a:off x="1919288" y="115888"/>
            <a:ext cx="8229600" cy="95250"/>
          </a:xfrm>
        </p:spPr>
        <p:txBody>
          <a:bodyPr>
            <a:normAutofit fontScale="90000"/>
          </a:bodyPr>
          <a:lstStyle/>
          <a:p>
            <a:r>
              <a:rPr lang="cs-CZ" altLang="cs-CZ" sz="4000" dirty="0"/>
              <a:t> </a:t>
            </a:r>
          </a:p>
        </p:txBody>
      </p:sp>
      <p:sp>
        <p:nvSpPr>
          <p:cNvPr id="13315" name="Rectangle 3">
            <a:extLst>
              <a:ext uri="{FF2B5EF4-FFF2-40B4-BE49-F238E27FC236}">
                <a16:creationId xmlns:a16="http://schemas.microsoft.com/office/drawing/2014/main" id="{8AD0236D-BC70-4ADC-BE75-2189D4BE586E}"/>
              </a:ext>
            </a:extLst>
          </p:cNvPr>
          <p:cNvSpPr>
            <a:spLocks noGrp="1" noChangeArrowheads="1"/>
          </p:cNvSpPr>
          <p:nvPr>
            <p:ph type="body" idx="1"/>
          </p:nvPr>
        </p:nvSpPr>
        <p:spPr>
          <a:xfrm>
            <a:off x="524787" y="260350"/>
            <a:ext cx="11020507" cy="6408738"/>
          </a:xfrm>
        </p:spPr>
        <p:txBody>
          <a:bodyPr>
            <a:normAutofit/>
          </a:bodyPr>
          <a:lstStyle/>
          <a:p>
            <a:pPr>
              <a:lnSpc>
                <a:spcPct val="85000"/>
              </a:lnSpc>
              <a:buFont typeface="Wingdings" panose="05000000000000000000" pitchFamily="2" charset="2"/>
              <a:buNone/>
            </a:pPr>
            <a:r>
              <a:rPr lang="cs-CZ" altLang="cs-CZ" sz="1600" dirty="0">
                <a:latin typeface="Arial" panose="020B0604020202020204" pitchFamily="34" charset="0"/>
              </a:rPr>
              <a:t>	</a:t>
            </a:r>
            <a:r>
              <a:rPr lang="cs-CZ" altLang="cs-CZ" sz="2000" b="1" dirty="0">
                <a:solidFill>
                  <a:srgbClr val="C00000"/>
                </a:solidFill>
                <a:latin typeface="Arial" panose="020B0604020202020204" pitchFamily="34" charset="0"/>
              </a:rPr>
              <a:t>Základní rozdělení detektorů ionizujícího záření:</a:t>
            </a:r>
          </a:p>
          <a:p>
            <a:pPr lvl="1">
              <a:lnSpc>
                <a:spcPct val="85000"/>
              </a:lnSpc>
            </a:pPr>
            <a:r>
              <a:rPr lang="cs-CZ" altLang="cs-CZ" sz="2000" dirty="0">
                <a:solidFill>
                  <a:srgbClr val="002060"/>
                </a:solidFill>
                <a:latin typeface="Arial" panose="020B0604020202020204" pitchFamily="34" charset="0"/>
              </a:rPr>
              <a:t>detektory převádějící informaci o interakci ionizujícího záření v jejich citlivém objemu na „okamžitý“ elektrický signál (např. ionizační komory, proporcionální detektory, Geiger-M</a:t>
            </a:r>
            <a:r>
              <a:rPr lang="en-US" altLang="cs-CZ" sz="2000" dirty="0">
                <a:solidFill>
                  <a:srgbClr val="002060"/>
                </a:solidFill>
                <a:latin typeface="Arial" panose="020B0604020202020204" pitchFamily="34" charset="0"/>
                <a:cs typeface="Arial" panose="020B0604020202020204" pitchFamily="34" charset="0"/>
              </a:rPr>
              <a:t>ü</a:t>
            </a:r>
            <a:r>
              <a:rPr lang="cs-CZ" altLang="cs-CZ" sz="2000" dirty="0" err="1">
                <a:solidFill>
                  <a:srgbClr val="002060"/>
                </a:solidFill>
                <a:latin typeface="Arial" panose="020B0604020202020204" pitchFamily="34" charset="0"/>
                <a:cs typeface="Arial" panose="020B0604020202020204" pitchFamily="34" charset="0"/>
              </a:rPr>
              <a:t>llerovy</a:t>
            </a:r>
            <a:r>
              <a:rPr lang="cs-CZ" altLang="cs-CZ" sz="2000" dirty="0">
                <a:solidFill>
                  <a:srgbClr val="002060"/>
                </a:solidFill>
                <a:latin typeface="Arial" panose="020B0604020202020204" pitchFamily="34" charset="0"/>
                <a:cs typeface="Arial" panose="020B0604020202020204" pitchFamily="34" charset="0"/>
              </a:rPr>
              <a:t> detektory, scintilační</a:t>
            </a:r>
            <a:r>
              <a:rPr lang="cs-CZ" altLang="cs-CZ" sz="2000" dirty="0">
                <a:solidFill>
                  <a:srgbClr val="002060"/>
                </a:solidFill>
                <a:latin typeface="Arial" panose="020B0604020202020204" pitchFamily="34" charset="0"/>
              </a:rPr>
              <a:t> detektory, polovodičové detektory),</a:t>
            </a:r>
          </a:p>
          <a:p>
            <a:pPr lvl="1">
              <a:lnSpc>
                <a:spcPct val="85000"/>
              </a:lnSpc>
            </a:pPr>
            <a:r>
              <a:rPr lang="cs-CZ" altLang="cs-CZ" sz="2000" dirty="0">
                <a:solidFill>
                  <a:srgbClr val="002060"/>
                </a:solidFill>
                <a:latin typeface="Arial" panose="020B0604020202020204" pitchFamily="34" charset="0"/>
              </a:rPr>
              <a:t>detektory kumulující údaj o ozáření za určité období (integrující dozimetry, např. filmové, termoluminiscenční, chemické, kalorimetrické detektory),</a:t>
            </a:r>
          </a:p>
          <a:p>
            <a:pPr lvl="1">
              <a:lnSpc>
                <a:spcPct val="85000"/>
              </a:lnSpc>
            </a:pPr>
            <a:r>
              <a:rPr lang="cs-CZ" altLang="cs-CZ" sz="2000" dirty="0">
                <a:solidFill>
                  <a:srgbClr val="002060"/>
                </a:solidFill>
                <a:latin typeface="Arial" panose="020B0604020202020204" pitchFamily="34" charset="0"/>
              </a:rPr>
              <a:t>detektory zviditelňující dráhy nabitých částic (např. mlžné komory, bublinkové komory, jiskrové komory, jaderné emulze).</a:t>
            </a:r>
          </a:p>
          <a:p>
            <a:pPr>
              <a:lnSpc>
                <a:spcPct val="85000"/>
              </a:lnSpc>
              <a:buFont typeface="Wingdings" panose="05000000000000000000" pitchFamily="2" charset="2"/>
              <a:buNone/>
            </a:pPr>
            <a:r>
              <a:rPr lang="cs-CZ" altLang="cs-CZ" sz="2000" dirty="0">
                <a:solidFill>
                  <a:srgbClr val="002060"/>
                </a:solidFill>
                <a:latin typeface="Arial" panose="020B0604020202020204" pitchFamily="34" charset="0"/>
              </a:rPr>
              <a:t>	__________________________________________________________________________</a:t>
            </a:r>
          </a:p>
          <a:p>
            <a:pPr>
              <a:lnSpc>
                <a:spcPct val="85000"/>
              </a:lnSpc>
              <a:spcBef>
                <a:spcPct val="80000"/>
              </a:spcBef>
              <a:buFont typeface="Wingdings" panose="05000000000000000000" pitchFamily="2" charset="2"/>
              <a:buNone/>
            </a:pPr>
            <a:r>
              <a:rPr lang="cs-CZ" altLang="cs-CZ" sz="2000" dirty="0">
                <a:solidFill>
                  <a:srgbClr val="002060"/>
                </a:solidFill>
                <a:latin typeface="Arial" panose="020B0604020202020204" pitchFamily="34" charset="0"/>
              </a:rPr>
              <a:t>	Budeme se zabývat pouze první skupinou detektorů. </a:t>
            </a:r>
          </a:p>
          <a:p>
            <a:pPr>
              <a:lnSpc>
                <a:spcPct val="85000"/>
              </a:lnSpc>
              <a:buFont typeface="Wingdings" panose="05000000000000000000" pitchFamily="2" charset="2"/>
              <a:buNone/>
            </a:pPr>
            <a:r>
              <a:rPr lang="cs-CZ" altLang="cs-CZ" sz="2000" dirty="0">
                <a:solidFill>
                  <a:srgbClr val="002060"/>
                </a:solidFill>
                <a:latin typeface="Arial" panose="020B0604020202020204" pitchFamily="34" charset="0"/>
              </a:rPr>
              <a:t>	Rozdělení podle toho, zda jejich signál dává jen informaci o detekci částice nebo obsahuje také informaci o energii, kterou částice ionizujícího záření předala účinnému objemu detektoru:</a:t>
            </a:r>
          </a:p>
          <a:p>
            <a:pPr lvl="1">
              <a:lnSpc>
                <a:spcPct val="85000"/>
              </a:lnSpc>
            </a:pPr>
            <a:r>
              <a:rPr lang="cs-CZ" altLang="cs-CZ" sz="2000" dirty="0">
                <a:solidFill>
                  <a:srgbClr val="002060"/>
                </a:solidFill>
                <a:latin typeface="Arial" panose="020B0604020202020204" pitchFamily="34" charset="0"/>
              </a:rPr>
              <a:t>spektrometrické detektory,</a:t>
            </a:r>
          </a:p>
          <a:p>
            <a:pPr lvl="1">
              <a:lnSpc>
                <a:spcPct val="85000"/>
              </a:lnSpc>
              <a:spcBef>
                <a:spcPct val="0"/>
              </a:spcBef>
            </a:pPr>
            <a:r>
              <a:rPr lang="cs-CZ" altLang="cs-CZ" sz="2000" dirty="0" err="1">
                <a:solidFill>
                  <a:srgbClr val="002060"/>
                </a:solidFill>
                <a:latin typeface="Arial" panose="020B0604020202020204" pitchFamily="34" charset="0"/>
              </a:rPr>
              <a:t>nespektrometrické</a:t>
            </a:r>
            <a:r>
              <a:rPr lang="cs-CZ" altLang="cs-CZ" sz="2000" dirty="0">
                <a:solidFill>
                  <a:srgbClr val="002060"/>
                </a:solidFill>
                <a:latin typeface="Arial" panose="020B0604020202020204" pitchFamily="34" charset="0"/>
              </a:rPr>
              <a:t> detektory.</a:t>
            </a:r>
          </a:p>
          <a:p>
            <a:pPr marL="432000" lvl="1">
              <a:lnSpc>
                <a:spcPct val="85000"/>
              </a:lnSpc>
              <a:buFont typeface="Wingdings" panose="05000000000000000000" pitchFamily="2" charset="2"/>
              <a:buNone/>
            </a:pPr>
            <a:r>
              <a:rPr lang="cs-CZ" altLang="cs-CZ" sz="2000" dirty="0">
                <a:solidFill>
                  <a:srgbClr val="002060"/>
                </a:solidFill>
                <a:latin typeface="Arial" panose="020B0604020202020204" pitchFamily="34" charset="0"/>
              </a:rPr>
              <a:t>Rozdělení podle detekčního média a způsobu vzniku signálu:</a:t>
            </a:r>
          </a:p>
          <a:p>
            <a:pPr lvl="1">
              <a:lnSpc>
                <a:spcPct val="85000"/>
              </a:lnSpc>
            </a:pPr>
            <a:r>
              <a:rPr lang="cs-CZ" altLang="cs-CZ" sz="2000" dirty="0">
                <a:solidFill>
                  <a:srgbClr val="002060"/>
                </a:solidFill>
                <a:latin typeface="Arial" panose="020B0604020202020204" pitchFamily="34" charset="0"/>
              </a:rPr>
              <a:t>plynové detektory, </a:t>
            </a:r>
          </a:p>
          <a:p>
            <a:pPr lvl="1">
              <a:lnSpc>
                <a:spcPct val="85000"/>
              </a:lnSpc>
              <a:spcBef>
                <a:spcPct val="0"/>
              </a:spcBef>
            </a:pPr>
            <a:r>
              <a:rPr lang="cs-CZ" altLang="cs-CZ" sz="2000" dirty="0">
                <a:solidFill>
                  <a:srgbClr val="002060"/>
                </a:solidFill>
                <a:latin typeface="Arial" panose="020B0604020202020204" pitchFamily="34" charset="0"/>
              </a:rPr>
              <a:t>scintilační detektory,</a:t>
            </a:r>
          </a:p>
          <a:p>
            <a:pPr lvl="1">
              <a:lnSpc>
                <a:spcPct val="85000"/>
              </a:lnSpc>
              <a:spcBef>
                <a:spcPct val="0"/>
              </a:spcBef>
            </a:pPr>
            <a:r>
              <a:rPr lang="cs-CZ" altLang="cs-CZ" sz="2000" dirty="0" err="1">
                <a:solidFill>
                  <a:srgbClr val="002060"/>
                </a:solidFill>
                <a:latin typeface="Arial" panose="020B0604020202020204" pitchFamily="34" charset="0"/>
              </a:rPr>
              <a:t>Čerenkovovy</a:t>
            </a:r>
            <a:r>
              <a:rPr lang="cs-CZ" altLang="cs-CZ" sz="2000" dirty="0">
                <a:solidFill>
                  <a:srgbClr val="002060"/>
                </a:solidFill>
                <a:latin typeface="Arial" panose="020B0604020202020204" pitchFamily="34" charset="0"/>
              </a:rPr>
              <a:t> detektory,</a:t>
            </a:r>
          </a:p>
          <a:p>
            <a:pPr lvl="1">
              <a:lnSpc>
                <a:spcPct val="85000"/>
              </a:lnSpc>
              <a:spcBef>
                <a:spcPct val="0"/>
              </a:spcBef>
            </a:pPr>
            <a:r>
              <a:rPr lang="cs-CZ" altLang="cs-CZ" sz="2000" dirty="0">
                <a:solidFill>
                  <a:srgbClr val="002060"/>
                </a:solidFill>
                <a:latin typeface="Arial" panose="020B0604020202020204" pitchFamily="34" charset="0"/>
              </a:rPr>
              <a:t>polovodičové detektory.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CB099C0-F53A-492A-946C-46CBFF49C961}"/>
              </a:ext>
            </a:extLst>
          </p:cNvPr>
          <p:cNvSpPr>
            <a:spLocks noGrp="1" noChangeArrowheads="1"/>
          </p:cNvSpPr>
          <p:nvPr>
            <p:ph type="title"/>
          </p:nvPr>
        </p:nvSpPr>
        <p:spPr>
          <a:xfrm flipV="1">
            <a:off x="1992313" y="115888"/>
            <a:ext cx="8229600" cy="69850"/>
          </a:xfrm>
        </p:spPr>
        <p:txBody>
          <a:bodyPr>
            <a:normAutofit fontScale="90000"/>
          </a:bodyPr>
          <a:lstStyle/>
          <a:p>
            <a:r>
              <a:rPr lang="cs-CZ" altLang="cs-CZ" sz="4000" dirty="0"/>
              <a:t> </a:t>
            </a:r>
          </a:p>
        </p:txBody>
      </p:sp>
      <p:sp>
        <p:nvSpPr>
          <p:cNvPr id="14339" name="Rectangle 3">
            <a:extLst>
              <a:ext uri="{FF2B5EF4-FFF2-40B4-BE49-F238E27FC236}">
                <a16:creationId xmlns:a16="http://schemas.microsoft.com/office/drawing/2014/main" id="{B90930B5-4F7A-440B-BFFA-B9A69884D5C6}"/>
              </a:ext>
            </a:extLst>
          </p:cNvPr>
          <p:cNvSpPr>
            <a:spLocks noGrp="1" noChangeArrowheads="1"/>
          </p:cNvSpPr>
          <p:nvPr>
            <p:ph type="body" idx="1"/>
          </p:nvPr>
        </p:nvSpPr>
        <p:spPr>
          <a:xfrm>
            <a:off x="572494" y="260351"/>
            <a:ext cx="11139777" cy="6481763"/>
          </a:xfrm>
        </p:spPr>
        <p:txBody>
          <a:bodyPr/>
          <a:lstStyle/>
          <a:p>
            <a:pPr>
              <a:lnSpc>
                <a:spcPct val="85000"/>
              </a:lnSpc>
              <a:buFont typeface="Wingdings" panose="05000000000000000000" pitchFamily="2" charset="2"/>
              <a:buNone/>
            </a:pPr>
            <a:r>
              <a:rPr lang="cs-CZ" altLang="cs-CZ" sz="2000" b="1" dirty="0">
                <a:latin typeface="Arial" panose="020B0604020202020204" pitchFamily="34" charset="0"/>
              </a:rPr>
              <a:t>	</a:t>
            </a:r>
            <a:r>
              <a:rPr lang="cs-CZ" altLang="cs-CZ" sz="2000" b="1" dirty="0">
                <a:solidFill>
                  <a:srgbClr val="C00000"/>
                </a:solidFill>
                <a:latin typeface="Arial" panose="020B0604020202020204" pitchFamily="34" charset="0"/>
              </a:rPr>
              <a:t>Energetická rozlišovací schopnost spektrometrických detektorů:</a:t>
            </a:r>
          </a:p>
          <a:p>
            <a:pPr>
              <a:lnSpc>
                <a:spcPct val="85000"/>
              </a:lnSpc>
              <a:buFont typeface="Wingdings" panose="05000000000000000000" pitchFamily="2" charset="2"/>
              <a:buNone/>
            </a:pPr>
            <a:r>
              <a:rPr lang="cs-CZ" altLang="cs-CZ" sz="2000" b="1" dirty="0">
                <a:solidFill>
                  <a:srgbClr val="C00000"/>
                </a:solidFill>
                <a:latin typeface="Arial" panose="020B0604020202020204" pitchFamily="34" charset="0"/>
              </a:rPr>
              <a:t>	</a:t>
            </a:r>
            <a:r>
              <a:rPr lang="cs-CZ" altLang="cs-CZ" sz="2000" dirty="0">
                <a:solidFill>
                  <a:srgbClr val="002060"/>
                </a:solidFill>
                <a:latin typeface="Arial" panose="020B0604020202020204" pitchFamily="34" charset="0"/>
              </a:rPr>
              <a:t>Elektrickým signálem na výstupu z detektoru je impuls s amplitudou a plochou úměrnou energii deponované částicí ionizujícího záření v citlivém objemu detektoru.</a:t>
            </a:r>
          </a:p>
          <a:p>
            <a:pPr>
              <a:lnSpc>
                <a:spcPct val="85000"/>
              </a:lnSpc>
              <a:buFont typeface="Wingdings" panose="05000000000000000000" pitchFamily="2" charset="2"/>
              <a:buNone/>
            </a:pPr>
            <a:r>
              <a:rPr lang="cs-CZ" altLang="cs-CZ" sz="2000" b="1" dirty="0">
                <a:latin typeface="Arial" panose="020B0604020202020204" pitchFamily="34" charset="0"/>
              </a:rPr>
              <a:t>	</a:t>
            </a:r>
            <a:r>
              <a:rPr lang="cs-CZ" altLang="cs-CZ" sz="2000" dirty="0">
                <a:solidFill>
                  <a:srgbClr val="002060"/>
                </a:solidFill>
                <a:latin typeface="Arial" panose="020B0604020202020204" pitchFamily="34" charset="0"/>
              </a:rPr>
              <a:t>V důsledku statistického charakteru procesů při detekci ionizujícího záření bude i při </a:t>
            </a:r>
            <a:r>
              <a:rPr lang="cs-CZ" altLang="cs-CZ" sz="2000" dirty="0" err="1">
                <a:solidFill>
                  <a:srgbClr val="002060"/>
                </a:solidFill>
                <a:latin typeface="Arial" panose="020B0604020202020204" pitchFamily="34" charset="0"/>
              </a:rPr>
              <a:t>monoenergetickém</a:t>
            </a:r>
            <a:r>
              <a:rPr lang="cs-CZ" altLang="cs-CZ" sz="2000" dirty="0">
                <a:solidFill>
                  <a:srgbClr val="002060"/>
                </a:solidFill>
                <a:latin typeface="Arial" panose="020B0604020202020204" pitchFamily="34" charset="0"/>
              </a:rPr>
              <a:t> dopadajícím záření amplituda elektrických impulsů, odpovídajících registraci jednotlivých částic, mít na výstupu určité rozdělení (v ideálním případě Gaussovské).</a:t>
            </a:r>
          </a:p>
          <a:p>
            <a:pPr>
              <a:lnSpc>
                <a:spcPct val="85000"/>
              </a:lnSpc>
              <a:buFont typeface="Wingdings" panose="05000000000000000000" pitchFamily="2" charset="2"/>
              <a:buNone/>
            </a:pPr>
            <a:r>
              <a:rPr lang="cs-CZ" altLang="cs-CZ" sz="2000" dirty="0">
                <a:solidFill>
                  <a:srgbClr val="002060"/>
                </a:solidFill>
                <a:latin typeface="Arial" panose="020B0604020202020204" pitchFamily="34" charset="0"/>
              </a:rPr>
              <a:t>	Rozlišovací schopnost se pak udává jako šířka píku odpovídajícího dané energii v polovině jeho výšky (v angl.: FWHM – full </a:t>
            </a:r>
            <a:r>
              <a:rPr lang="cs-CZ" altLang="cs-CZ" sz="2000" dirty="0" err="1">
                <a:solidFill>
                  <a:srgbClr val="002060"/>
                </a:solidFill>
                <a:latin typeface="Arial" panose="020B0604020202020204" pitchFamily="34" charset="0"/>
              </a:rPr>
              <a:t>width</a:t>
            </a:r>
            <a:r>
              <a:rPr lang="cs-CZ" altLang="cs-CZ" sz="2000" dirty="0">
                <a:solidFill>
                  <a:srgbClr val="002060"/>
                </a:solidFill>
                <a:latin typeface="Arial" panose="020B0604020202020204" pitchFamily="34" charset="0"/>
              </a:rPr>
              <a:t> </a:t>
            </a:r>
            <a:r>
              <a:rPr lang="cs-CZ" altLang="cs-CZ" sz="2000" dirty="0" err="1">
                <a:solidFill>
                  <a:srgbClr val="002060"/>
                </a:solidFill>
                <a:latin typeface="Arial" panose="020B0604020202020204" pitchFamily="34" charset="0"/>
              </a:rPr>
              <a:t>at</a:t>
            </a:r>
            <a:r>
              <a:rPr lang="cs-CZ" altLang="cs-CZ" sz="2000" dirty="0">
                <a:solidFill>
                  <a:srgbClr val="002060"/>
                </a:solidFill>
                <a:latin typeface="Arial" panose="020B0604020202020204" pitchFamily="34" charset="0"/>
              </a:rPr>
              <a:t> </a:t>
            </a:r>
            <a:r>
              <a:rPr lang="cs-CZ" altLang="cs-CZ" sz="2000" dirty="0" err="1">
                <a:solidFill>
                  <a:srgbClr val="002060"/>
                </a:solidFill>
                <a:latin typeface="Arial" panose="020B0604020202020204" pitchFamily="34" charset="0"/>
              </a:rPr>
              <a:t>half</a:t>
            </a:r>
            <a:r>
              <a:rPr lang="cs-CZ" altLang="cs-CZ" sz="2000" dirty="0">
                <a:solidFill>
                  <a:srgbClr val="002060"/>
                </a:solidFill>
                <a:latin typeface="Arial" panose="020B0604020202020204" pitchFamily="34" charset="0"/>
              </a:rPr>
              <a:t> maximum) buď v procentech vztažených k hodnotě </a:t>
            </a:r>
            <a:r>
              <a:rPr lang="cs-CZ" altLang="cs-CZ" sz="2000" i="1" dirty="0">
                <a:solidFill>
                  <a:srgbClr val="002060"/>
                </a:solidFill>
                <a:latin typeface="Arial" panose="020B0604020202020204" pitchFamily="34" charset="0"/>
              </a:rPr>
              <a:t>H</a:t>
            </a:r>
            <a:r>
              <a:rPr lang="cs-CZ" altLang="cs-CZ" sz="2000" i="1" baseline="-25000" dirty="0">
                <a:solidFill>
                  <a:srgbClr val="002060"/>
                </a:solidFill>
                <a:latin typeface="Arial" panose="020B0604020202020204" pitchFamily="34" charset="0"/>
              </a:rPr>
              <a:t>0</a:t>
            </a:r>
            <a:r>
              <a:rPr lang="cs-CZ" altLang="cs-CZ" sz="2000" dirty="0">
                <a:solidFill>
                  <a:srgbClr val="002060"/>
                </a:solidFill>
                <a:latin typeface="Arial" panose="020B0604020202020204" pitchFamily="34" charset="0"/>
              </a:rPr>
              <a:t> nebo v energetických jednotkách (eV a jejich násobcích). Současně se uvádí i hodnota </a:t>
            </a:r>
            <a:r>
              <a:rPr lang="cs-CZ" altLang="cs-CZ" sz="2000" i="1" dirty="0">
                <a:solidFill>
                  <a:srgbClr val="002060"/>
                </a:solidFill>
                <a:latin typeface="Arial" panose="020B0604020202020204" pitchFamily="34" charset="0"/>
              </a:rPr>
              <a:t>H</a:t>
            </a:r>
            <a:r>
              <a:rPr lang="cs-CZ" altLang="cs-CZ" sz="2000" i="1" baseline="-25000" dirty="0">
                <a:solidFill>
                  <a:srgbClr val="002060"/>
                </a:solidFill>
                <a:latin typeface="Arial" panose="020B0604020202020204" pitchFamily="34" charset="0"/>
              </a:rPr>
              <a:t>0</a:t>
            </a:r>
            <a:r>
              <a:rPr lang="cs-CZ" altLang="cs-CZ" sz="2000" dirty="0">
                <a:solidFill>
                  <a:srgbClr val="002060"/>
                </a:solidFill>
                <a:latin typeface="Arial" panose="020B0604020202020204" pitchFamily="34" charset="0"/>
              </a:rPr>
              <a:t>, protože rozlišovací schopnost se s energií záření mění.</a:t>
            </a:r>
          </a:p>
        </p:txBody>
      </p:sp>
      <p:pic>
        <p:nvPicPr>
          <p:cNvPr id="14340" name="Picture 4" descr="FWHM">
            <a:extLst>
              <a:ext uri="{FF2B5EF4-FFF2-40B4-BE49-F238E27FC236}">
                <a16:creationId xmlns:a16="http://schemas.microsoft.com/office/drawing/2014/main" id="{EF8CB9B9-B2A7-41A3-BCA3-FD8BAEB40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3376331"/>
            <a:ext cx="5172600" cy="3348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831</TotalTime>
  <Words>3636</Words>
  <Application>Microsoft Office PowerPoint</Application>
  <PresentationFormat>Širokoúhlá obrazovka</PresentationFormat>
  <Paragraphs>197</Paragraphs>
  <Slides>31</Slides>
  <Notes>0</Notes>
  <HiddenSlides>0</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31</vt:i4>
      </vt:variant>
    </vt:vector>
  </HeadingPairs>
  <TitlesOfParts>
    <vt:vector size="40" baseType="lpstr">
      <vt:lpstr>Arial</vt:lpstr>
      <vt:lpstr>Calibri</vt:lpstr>
      <vt:lpstr>Calibri Light</vt:lpstr>
      <vt:lpstr>Symbol</vt:lpstr>
      <vt:lpstr>Tahoma</vt:lpstr>
      <vt:lpstr>Times New Roman</vt:lpstr>
      <vt:lpstr>Wingdings</vt:lpstr>
      <vt:lpstr>Motiv Office</vt:lpstr>
      <vt:lpstr>Editor rovnic 3.0</vt:lpstr>
      <vt:lpstr>Čím se měří ionizující záření</vt:lpstr>
      <vt:lpstr>Wilhelm Conrad Röntgen (1845 – 1923)</vt:lpstr>
      <vt:lpstr>Antoine Henri Becquerel (1852 -1908)</vt:lpstr>
      <vt:lpstr>Přehled interakcí jednotlivých druhů záření s látkou Protony a těžší nabité částice (, deuterony, atp.) </vt:lpstr>
      <vt:lpstr>Přehled interakcí jednotlivých druhů záření s látkou  Záření beta a další elektronové a pozitronové svazky Základní mechanismus interakce: stejně jako u těžkých nabitých částic ionizace a excitace atomů látky, ale konkuruje a při vyšších energiích může i převládat buzení brzdného záření (elektromagnetické záření uvolňující se při změně rychlosti nabité částice).</vt:lpstr>
      <vt:lpstr>Přehled interakcí jednotlivých druhů záření s látkou  Záření gama a X Na rozdíl od nabitých částic, které ztrácejí energii v postupných srážkách, fotony ji ztrácejí v jednorázové interakci, při níž se obvykle uvolňují elektrony..</vt:lpstr>
      <vt:lpstr>Přehled interakcí jednotlivých druhů záření s látkou  Neutrony Na rozdíl od nabitých částic a fotonů interagují dominantně jadernými silami s atomovými jádry.</vt:lpstr>
      <vt:lpstr> </vt:lpstr>
      <vt:lpstr> </vt:lpstr>
      <vt:lpstr> </vt:lpstr>
      <vt:lpstr> </vt:lpstr>
      <vt:lpstr>Plynové detektory:</vt:lpstr>
      <vt:lpstr>Ionizační komora:</vt:lpstr>
      <vt:lpstr>Ionizační komory – ukázky konstrukce a použití:</vt:lpstr>
      <vt:lpstr> </vt:lpstr>
      <vt:lpstr> </vt:lpstr>
      <vt:lpstr> </vt:lpstr>
      <vt:lpstr>Geiger-Müllerovy detektory:</vt:lpstr>
      <vt:lpstr> </vt:lpstr>
      <vt:lpstr>Příklady GM detektorů a jejich použití</vt:lpstr>
      <vt:lpstr>Scintilační detektory:</vt:lpstr>
      <vt:lpstr> </vt:lpstr>
      <vt:lpstr>Scintilátory a jejich aplikace:</vt:lpstr>
      <vt:lpstr>Polovodičové detektory:</vt:lpstr>
      <vt:lpstr> </vt:lpstr>
      <vt:lpstr>Polovodičové detektory a spektrometry:</vt:lpstr>
      <vt:lpstr> </vt:lpstr>
      <vt:lpstr> </vt:lpstr>
      <vt:lpstr>Výpočetní tomografie (CT) – scintilační detektory záření X (např. BGO)</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Čím se měří ionizující záření</dc:title>
  <dc:creator>Musilek, Ladislav</dc:creator>
  <cp:lastModifiedBy>Ladislav Musílek</cp:lastModifiedBy>
  <cp:revision>25</cp:revision>
  <dcterms:created xsi:type="dcterms:W3CDTF">2025-02-22T10:20:04Z</dcterms:created>
  <dcterms:modified xsi:type="dcterms:W3CDTF">2025-02-26T15:15:22Z</dcterms:modified>
</cp:coreProperties>
</file>