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257" r:id="rId5"/>
    <p:sldId id="313" r:id="rId6"/>
    <p:sldId id="259" r:id="rId7"/>
    <p:sldId id="287" r:id="rId8"/>
    <p:sldId id="285" r:id="rId9"/>
    <p:sldId id="286" r:id="rId10"/>
    <p:sldId id="294" r:id="rId11"/>
    <p:sldId id="295" r:id="rId12"/>
    <p:sldId id="292" r:id="rId13"/>
    <p:sldId id="293" r:id="rId14"/>
    <p:sldId id="296" r:id="rId15"/>
    <p:sldId id="297" r:id="rId16"/>
    <p:sldId id="290" r:id="rId17"/>
    <p:sldId id="291" r:id="rId18"/>
    <p:sldId id="300" r:id="rId19"/>
    <p:sldId id="301" r:id="rId20"/>
    <p:sldId id="302" r:id="rId21"/>
    <p:sldId id="303" r:id="rId22"/>
    <p:sldId id="304" r:id="rId23"/>
    <p:sldId id="305" r:id="rId24"/>
    <p:sldId id="307" r:id="rId25"/>
    <p:sldId id="308" r:id="rId26"/>
    <p:sldId id="309" r:id="rId27"/>
    <p:sldId id="310" r:id="rId28"/>
    <p:sldId id="312" r:id="rId29"/>
    <p:sldId id="306" r:id="rId30"/>
    <p:sldId id="311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 snapToGrid="0">
      <p:cViewPr varScale="1">
        <p:scale>
          <a:sx n="95" d="100"/>
          <a:sy n="95" d="100"/>
        </p:scale>
        <p:origin x="86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CFB2C-BDA6-4AFA-A64C-542D334D0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459867-23EC-4D36-A0AC-4062AD59A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5E2C16-241F-48AD-8913-76127565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A94B-14CD-48C6-A655-87E55AD5F99D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984761-CAEF-44BD-B295-DE81F7ACE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D7980A-B091-4042-9EA9-112187E1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9C1E-4C9F-4AD4-A32E-7AEBFA557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23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5D482-E429-4A4E-A0CD-B6A94485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12C87A-B231-40CF-BCB2-C0213902F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B0436A-9C31-4327-9451-75F2D11B7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A94B-14CD-48C6-A655-87E55AD5F99D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3BD6F6-D42B-4574-83DC-CFC1E803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3868DD-65EE-45AE-84BD-B24B7E2F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9C1E-4C9F-4AD4-A32E-7AEBFA557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93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1E3BF06-3252-4F0F-B943-CEF0D6A03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AF2B5C3-7AE7-44E2-81D2-0306C84F8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6405DE-2571-4C01-B266-6869F32C7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A94B-14CD-48C6-A655-87E55AD5F99D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16F3AA-4FD1-49E7-9293-EC69B7EE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7CB24B-2A61-4696-97EB-BD7FE683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9C1E-4C9F-4AD4-A32E-7AEBFA557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37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77AC6-A152-44E7-9418-E8ADC42B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84B636-E841-44BC-8CBF-350FF44BD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E8E886-A53A-43CC-892F-16E3B92F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A94B-14CD-48C6-A655-87E55AD5F99D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42BEC0-1CEF-4CC7-A7E3-60048DFF4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3A6427-9F2D-4CFA-A373-E4A04F3AE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9C1E-4C9F-4AD4-A32E-7AEBFA557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16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50BE43-5F27-4A07-958B-37FAF905B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7F7581E-2F1D-4EC2-96A2-E4A62204E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F1A4ED-A877-483C-ABEC-505080B6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A94B-14CD-48C6-A655-87E55AD5F99D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785E36-DC52-4A38-BCB2-6AA860E9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F947AD-A24A-4D6F-ADE8-7B74C751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9C1E-4C9F-4AD4-A32E-7AEBFA557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66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64FBBE-E061-48FA-81AD-EC406BFF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8075EA-6F0E-44BD-B2D1-713610306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50F31E0-AC48-42BF-8F08-E59632F2F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ADF779-9A00-4563-A943-B3B3EBDD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A94B-14CD-48C6-A655-87E55AD5F99D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52AB81-A0ED-4435-9E75-FD60E736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BBF5FC-D74E-4506-B11E-81B0E4D8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9C1E-4C9F-4AD4-A32E-7AEBFA557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39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2A7B5-D4A2-45D0-A0EE-87ACB990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757912D-F439-48F2-A923-F12951908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93C5CDE-7F7D-49E1-8295-AF9013E37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3F266D8-B304-4188-95F2-90601796A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2910F7E-647E-48C4-9966-747641165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44C591F-20F1-49D6-ADA7-D098862F5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A94B-14CD-48C6-A655-87E55AD5F99D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41B68F7-C9F5-498C-B7DD-7F7EB2AE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45741A3-476F-4E4B-A898-BAF61518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9C1E-4C9F-4AD4-A32E-7AEBFA557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8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24DE5-3160-43A3-AC18-03E8AE45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70EF6DC-98A7-43A3-B75E-BB1BE6FB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A94B-14CD-48C6-A655-87E55AD5F99D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87B6DD-CD07-4A7A-A150-9C99A123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5239CB-B9F9-400A-ADCD-64B1B05C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9C1E-4C9F-4AD4-A32E-7AEBFA557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71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9216D85-D286-4DCE-8441-EE6F29189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A94B-14CD-48C6-A655-87E55AD5F99D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125D2A-AABB-43D5-A943-A411C45F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FC6BDC-9AAD-4F79-BE84-A4409C88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9C1E-4C9F-4AD4-A32E-7AEBFA557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4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BD34AA-F357-40D6-9211-F962A368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5A1839-AAD2-4520-99FC-42895BFE0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1DD3370-B216-4DA1-915C-9B00D61CF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29FD29-D004-47C3-9745-5B4CA7566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A94B-14CD-48C6-A655-87E55AD5F99D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82B7BA-6732-4278-8588-B1A4BD63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973E7D-733C-4DDF-AE3A-A21B1DBA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9C1E-4C9F-4AD4-A32E-7AEBFA557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77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0DFC5-BC61-4190-B42A-2A26891C3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1190487-1047-47D9-9B28-DFDE064DA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5B75814-6D2C-4422-860C-28E2F23E6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434A1C-A5FE-44D3-80E1-50F6A93D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A94B-14CD-48C6-A655-87E55AD5F99D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858572-2CFF-4F1F-AC3C-B4485C02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57A8B3-13B7-4408-B72B-E1858485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9C1E-4C9F-4AD4-A32E-7AEBFA557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15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321728B-9E5B-402E-A1DE-CD237A511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6F98339-A55C-4088-8031-11A70F3B1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8B0EBD-6BCA-434F-A2D2-9227190F7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6A94B-14CD-48C6-A655-87E55AD5F99D}" type="datetimeFigureOut">
              <a:rPr lang="cs-CZ" smtClean="0"/>
              <a:t>07.07.2025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D17281-558F-4018-B396-797C3E31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CCDD67-1A8E-4B38-BF03-FB84C2AC5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39C1E-4C9F-4AD4-A32E-7AEBFA557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18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D496E-6DD7-413F-90BD-AAA7F0598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Jaderné zbraně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8D9E99-2581-4ABD-9FA1-59761F3C1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5719"/>
          </a:xfrm>
        </p:spPr>
        <p:txBody>
          <a:bodyPr>
            <a:normAutofit fontScale="25000" lnSpcReduction="20000"/>
          </a:bodyPr>
          <a:lstStyle/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6395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CD1FA-FB70-41B7-8783-386E9D18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E80254-8266-4EE7-9ED2-DF5AB5CF1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406"/>
            <a:ext cx="10515600" cy="6319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Jaderná bomba dělového typu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Nejjednodušší řešení – např. bomba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Boy použitá v Hirošimě – konzervativní konstrukce s cílem zajistit bezpečnou funkci – jednoduché mechanické spojení dvou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podkritických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částí štěpného materiálu.</a:t>
            </a:r>
          </a:p>
          <a:p>
            <a:pPr marL="0" indent="0">
              <a:buNone/>
            </a:pP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Hladkostěnná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hlaveň o vnitřním průměru 165 mm, délce 1,8 m a hmotnosti 450 kg.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Štěpný materiál – vysoce obohacený uran – průměrné obohacení 83,5 %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 Projektil o hmotnosti 38,5 kg U, terč o hmotnosti 25,6 kg U – projektil vystřelen explozí klasické výbušniny. Terčová část obklopena vrstvou karbidu wolframu odrážejícího neutrony, aby se snížilo potřebné kritické množství uranu, a umístěna do masivního ocelového obalu.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iniciaci štěpné reakce by postačovaly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neutrony ze spontánního štěpení uranu,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jistotu přidán do terčové části zdroj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neutronů na bázi reakce částic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Součástí bomby také radarový výškoměr,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časovač zajišťující, že nedojde k explozi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dobu 15 s od uvolnění, a pro (málo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pravděpodobný) případ selhání těchto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zařízení také standardní nárazový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zapalovač.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DD7B46-4D02-4A3D-8A7F-CBBF8DDE2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84" y="3252469"/>
            <a:ext cx="50006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7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5C08A-C8B7-4E8E-BD37-6033784B3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006C8A-868E-4981-B833-EE4BA0AC9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748"/>
            <a:ext cx="10515600" cy="6062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Bomba implozního typu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Dnes nejpoužívanější typ – první byly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Trinity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(pokusný výbuch u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Alamogorda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Fat Man (Nagasaki). Obvykle použito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místo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Odlišný princip, jakým je dosaženo nadkritického stavu – po výbuchu konvenční trhaviny (sestava pomalé a rychlé trhaviny) je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podkritická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konfigurace plutonia stlačena do malého objemu a dosáhne se tak nadkritické konfigurace. Výbuch konvenční trhaviny zároveň udrží masu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sebe po potřebnou dobu, řetězová reakce může do doby rozmetání materiálu probíhat déle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uvolní se větší množství energie.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Uvnitř je opět zdroj neutronů jako jaderná roznětka, přispívající k zahájení řetězové reakce. Dále bývá puma vybavena vnějším pláštěm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reflektoru neutronů, vracejícím neutrony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zpět do štěpné reakce a zahušťujícím tak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neutronové pole v materiálu. Oproti bombě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dělového typu postačuje menší množství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štěpného materiálu, což umožňuje dosažení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menších rozměrů zařízení (např. dělové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jaderné granáty, nebo přenosné miny).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Konstrukčně je však tato koncepce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náročnější jak z hlediska bezpečnosti, tak 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potřebných znalostí z oboru trhavin.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574EAF-A6F9-4C5D-86C5-82D38ACAD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22" y="3618355"/>
            <a:ext cx="50006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9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519DE-B14E-4E28-B5D8-6B6D5CCB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8D35E6-6B9F-4F62-8C58-8FB44D8D0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5326"/>
            <a:ext cx="10515600" cy="5959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Kritický stav a průběh řetězové štěpné reakce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uskutečnění řetězové reakce musí alespoň jeden neutron, uvolňovaný při štěpení, vyvolávat další štěpení, další neutrony vyvolávají jiné jaderné reakce nebo unikají ze soustavy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musí být dostatečně velká pravděpodobnost štěpení (tj. účinný průřez reakce ), malá pravděpodobnost úniku neutronů ze soustavy a dostatečný počet neutronů uvolněných při jednom štěpení .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Chování neutronů v soustavě: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Podstatná je střední volná dráha neutronu , kterou neutron urazí od místa svého vzniku do místa, kde je absorbován dalším jádrem a dojde k jaderné reakci: </a:t>
            </a:r>
          </a:p>
          <a:p>
            <a:pPr algn="ctr">
              <a:buFont typeface="Symbol" panose="05050102010706020507" pitchFamily="18" charset="2"/>
              <a:buChar char="l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= 1/.N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 – hustota atomů nuklidu, na kterém probíhá jaderná reakce (tj. počet atomů na cm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). Např. pro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235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 je N = 4,8.10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cm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Střední doba života neutronů v soustavě pak je 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 = /v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 – rychlost pohybu neutronu. Ve štěpných materiálech s běžnou hustotou je pro neutron s energií 1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MeV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  13 cm, rychlost v  1,4.10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cm/s    10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-8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s. Tato hodnota charakterizuje rychlost, s níž probíhá řetězová reakce.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Předpokládejme, že únik neutronů je hlavním faktorem, který určuje kritické množství M štěpného materiálu. Pak rozměr d tohoto materiálu by měl být alespoň srovnatelný s .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91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B1F65-ECFA-409C-BBA1-42D67E62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3D3EC4-C73B-40BE-BFFD-B8C13CD1F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7" y="365124"/>
            <a:ext cx="11157284" cy="6246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Důsledek: Kritická hmotnost M závisí na atomové hustotě štěpného materiálu N.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rozměr kritického množství d, jeho objem V a hmotnost M platí úměrnosti: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   N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-1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V  d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 N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M  V.N  N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-2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Stlačením štěpného materiálu (zvýšením N) lze snížit kritickou hmotnost  výhodnost stlačení štěpného materiálu implozí konvenční výbušniny – kovový U nebo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Pu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lze stlačit 2 – 3krát  snížení kritické hmotnosti 4 – 9krát (např. u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Pu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je to z 10,5 kg na 2 – 3 kg).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Další možnost snížení kritické hmotnosti – obklopením štěpného materiálu reflektorem neutronů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vracejícím neutrony unikající z objemu, v němž probíhá štěpná reakce, zpět. Materiál reflektoru musí mít velký účinný průřez pro rozptyl a malý účinný průřez pro absorpci neutronů (např.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C, U).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Pro charakteristiku dynamiky štěpné reakce – 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multiplikační koeficient: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 =  . R . P</a:t>
            </a:r>
          </a:p>
          <a:p>
            <a:pPr marL="0">
              <a:buFont typeface="Symbol" panose="05050102010706020507" pitchFamily="18" charset="2"/>
              <a:buChar char="n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 střední počet neutronů emitovaných při jednom štěpení, R – pravděpodobnost, že neutron způsobí štěpení a ne jinou jadernou reakci, P – pravděpodobnost, že neutron neunikne ze soustavy. Zjednodušená představa – řetězová reakce je sled po sobě následujících generací neutronů  je-li na počátku v čase t = 0 v systému n</a:t>
            </a:r>
            <a:r>
              <a:rPr 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neutronů a střední doba mezi emisí neutronu a jeho absorpcí v dalším štěpení , bude v následující generaci v systému n</a:t>
            </a:r>
            <a:r>
              <a:rPr 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k . N</a:t>
            </a:r>
            <a:r>
              <a:rPr 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neutronů a v i-té generaci po čase t = i .  bude počet neutronů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cs-CZ" sz="2000" baseline="30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. n</a:t>
            </a:r>
            <a:r>
              <a:rPr 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endParaRPr lang="cs-CZ" sz="2000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4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C908CE-BB22-4041-AF34-5CDBF54F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8C3A40-2C83-4F3A-BFF3-4E217CEA6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2504"/>
            <a:ext cx="10760242" cy="6472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systémech jako jaderná bomba působí štěpnou reakci především neutrony s energií kolem 1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střední doba života neutronu je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  10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-8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s. Modelová představa: za čas t = 6 s by proběhlo 600 generací neutronů a při k = 1,1 by se uvolnilo v 600 generaci cca 10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26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neutronů.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Trvání řetězové reakce je dáno dobou, po kterou lze udržet explodující materiál v nadkritickém stavu. Uvolněná energie v i-té neutronové generaci je </a:t>
            </a:r>
          </a:p>
          <a:p>
            <a:pPr marL="0" indent="0" algn="ctr">
              <a:buNone/>
            </a:pP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cs-CZ" sz="2000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k . n</a:t>
            </a:r>
            <a:r>
              <a:rPr 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. q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 q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 200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MeV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Odtud celková energie uvolněná při i generacích štěpení je </a:t>
            </a:r>
          </a:p>
          <a:p>
            <a:pPr marL="0" indent="0" algn="ctr">
              <a:buNone/>
            </a:pP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000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</a:t>
            </a:r>
            <a:r>
              <a:rPr 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k. q. n</a:t>
            </a:r>
            <a:r>
              <a:rPr 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(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000" baseline="30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1)/(k – 1)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 tohoto hrubého odhadu: extrémně horký jaderný materiál má tendenci expandovat, při tom klesá jeho hustota a tím i multiplikační koeficient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řetězová reakce se postupně zastaví. Reálný teoretický výpočet uvolněné energie je podstatně složitější.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Jak z hlediska účinného průřezu pro štěpení, tak z hlediska středního počtu neutronů uvolněných při jednom štěpení, je </a:t>
            </a:r>
            <a:r>
              <a:rPr lang="cs-CZ" sz="20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239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Pu výhodnější než </a:t>
            </a:r>
            <a:r>
              <a:rPr lang="cs-CZ" sz="20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235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(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239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Pu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 = 1,80 barnu,  = 3,10;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235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 = 1,23 barnu,  = 2,60).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Neutrony ze spontánního štěpení – mohou spustit řetězovou reakci v okamžiku, kdy štěpný materiál ještě nedosáhl požadovaného nadkritického stavu  k explozi dojde, ale její mohutnost nedosáhne požadované hodnoty. Problém je významný zejména u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239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Pu, které při výrobě vždy obsahuje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240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Pu a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242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Pu s poměrně vysokým zastoupením spontánního štěpení (štěpení za sekundu na kg: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235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 – 0,0056,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239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Pu – 10,1,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240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Pu – 4,8.10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242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Pu – 8,0.10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). 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77576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9373B-4FF2-40C5-A1C4-DBF2AC65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1ED424-59B4-49AB-9420-2C374E25D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4590"/>
            <a:ext cx="10647947" cy="641684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Kritická množství plutonia (kg) ve formě koule bez reflektoru neutronů a s reflektorem 10 cm přírodního U: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Poměr </a:t>
            </a:r>
            <a:r>
              <a:rPr lang="cs-CZ" sz="2000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239</a:t>
            </a:r>
            <a:r>
              <a:rPr lang="cs-CZ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Pu/</a:t>
            </a:r>
            <a:r>
              <a:rPr lang="cs-CZ" sz="2000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240</a:t>
            </a:r>
            <a:r>
              <a:rPr lang="cs-CZ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Pu (%)			Bez reflektoru			10 cm přírodního 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100/0				      10,5					4,4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90/10				      11,5					4,8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60/40				      15,4					7,0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0/100				      40,0				            20,0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cs-CZ" sz="1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240</a:t>
            </a:r>
            <a:r>
              <a:rPr lang="cs-C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Pu vzniká při výrobě </a:t>
            </a:r>
            <a:r>
              <a:rPr lang="cs-CZ" sz="1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239</a:t>
            </a:r>
            <a:r>
              <a:rPr lang="cs-C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Pu jako nežádoucí vedlejší produkt)</a:t>
            </a:r>
            <a:endParaRPr lang="cs-CZ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Kritická množství uranu (kg) ve formě koule bez reflektoru neutronů a s reflektory z U a </a:t>
            </a: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endParaRPr lang="cs-CZ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Obohacení (% </a:t>
            </a:r>
            <a:r>
              <a:rPr lang="cs-CZ" sz="2000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cs-CZ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U)	Bez reflektoru	       10 cm přírodního U		       10 cm </a:t>
            </a:r>
            <a:r>
              <a:rPr lang="cs-CZ" sz="20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endParaRPr lang="cs-CZ" sz="20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93,5		       48,0		  18,4			             14,1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80,0		       68,0		  26,5		             	             19,3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50,0		     170,0		  65,0			             45,0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30,0		     440,0		190,0			           130,0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20,0		     800,0		370,0			           245,0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Současné jaderné zbraně – koncentrace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(a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Pu) do 6 %. Plutonium produkované v běžných energetických jaderných reaktorech – 15 – 30 %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(a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„Vojenský“ uran pro jaderné zbraně – obohacení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na 93,5 %.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Teoreticky by pro vojenské i civilní použití připadal v úvahu i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U, ale jeho výroba v průmyslovém měřítku z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nikdy nebyla zavedena.</a:t>
            </a:r>
          </a:p>
        </p:txBody>
      </p:sp>
    </p:spTree>
    <p:extLst>
      <p:ext uri="{BB962C8B-B14F-4D97-AF65-F5344CB8AC3E}">
        <p14:creationId xmlns:p14="http://schemas.microsoft.com/office/powerpoint/2010/main" val="2288444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BBF16-CB3E-4BA5-9329-A80CCC68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502BB5-FD42-4F0A-A4B1-393845928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50" y="410844"/>
            <a:ext cx="7657107" cy="608203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Termojaderná bomba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Značná část energie pochází z fúzní reakce deuteria a tritia (proto také někdy název vodíková bomba). Obvyklý design – dvě nebo více fází – tzv.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Teller-Ulamova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konstrukce.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 fáze – jaderná bomba založená na štěpení – vytvoří teplotu několik milionů kelvinů – tím je iniciována termojaderná reakce.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Druhá fáze – slučování jader deuteria a tritia: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+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He + n + 17,588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MeV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+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He + n + 3,269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MeV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+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 + p + 4,033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MeV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 +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He 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He + p + 18,353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MeV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jaderná fúze může iniciovat další štěpení.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 problému, že vodík je plyn a tritium je radioaktivní – použití paliva ve formě pevného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deuteridu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lithného (s lithiem obohaceným případně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Li):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+ n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 +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He + 4,783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MeV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Li + n 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 +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He + n – 2,467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MeV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Celek je uzavřen do kontejneru sloužícího i jako reflektor záření.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C83773-CAB0-47A7-A3E5-FE39DABAD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624" y="738435"/>
            <a:ext cx="31432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3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1CF44-492C-4F7A-BE9C-929ACDF2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343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A96C13-5681-4772-928B-6EE9F2320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81" y="328626"/>
            <a:ext cx="6869927" cy="620074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Ivy Mike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test termojaderného zařízení, při kterém podstatná frakce výtěžku byla z termojaderné fúze – atol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Eniwetok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listopadu 1952.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Jaderné palivo – chlazené kapalné deuterium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rozměrné zařízení z vojenského hlediska nedopravitelné na cíl – účel: experimentálně prokázat koncept umožňující exploze v řádu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TNT.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Válcová izolovaná ocelová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Dewarova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nádoba – průměr 2,1 m, výška 6,1 m, tloušťka stěn  30 cm -  1000 l kapalného deuteria chlazeného do blízkosti absolutní nuly – na jednom konci štěpná bomba TX-5 (sériová, označovaná též jako Mark 5), kolem obal 4,5 t přírodního uranu.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Ráže výbuchu 10,4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77 % energie pocházelo ze štěpení v uranovém obalu (důsledek – značné množství radioaktivního spadu).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Ohnivá koule měla maximální poloměr od 2,9 do 3,3 km, oblak se rozšířil až do výšky cca 161 km.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Vytvořený kráter na místě ostrůvku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Elugelab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– průměr 1,9 km, hloubka 50 m.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8F0BEC-8B58-4B6D-904A-C9F899567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449967"/>
            <a:ext cx="3833191" cy="27950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C52710-FD77-4AD0-8D6B-8FF54C355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2" y="3428999"/>
            <a:ext cx="3833190" cy="30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51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16DAD-F2C8-4CB6-9CAE-0E405C6C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FA24EF-DDCE-4BE1-A482-1C5C910F6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06" y="296780"/>
            <a:ext cx="11004884" cy="6104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pro spuštění termojaderné reakce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překonání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Coulombovské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potenciálové bariéry mezi dvěma kladně nabitými jádry musí být jejich kinetická energie E =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 –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Boltzmannova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konstanta (8,6.10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eV.K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T – absolutní teplota) alespoň srovnatelná s výškou bariéry.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spuštění termojaderné reakce je tedy třeba určitý objem paliva zahřát na vysokou teplotu řádu 10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10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K, aby se jádra sloučila a uvolňovaná energie udržela reakci v chodu. Zahřáté palivo ve formě plazmatu má tendenci expandovat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aby došlo k uvolnění významného množství energie, je třeba je udržet pohromadě po dostatečně dlouhou dobu.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Rychlost termojaderné reakce R vztažená na jednotku objemu bude úměrná čtverci hustoty paliva n (počet jader na cm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), rychlosti jader v a účinnému průřezu reakce , který roste s rostoucím v, respektive vzhledem k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Maxwellovskému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rozložení rychlostí jader střednímu účinnému průřezu &lt;.v&gt;. Počet reakcí za sekundu v jednotkovém objemu paliva pak bude 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 = n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&lt;.v&gt;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Hustota výkonu p =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R.q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kde q je energie uvolněná v jedné reakci, celkový výkon v objemu paliva V pak bude 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 = n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&lt;.v&gt;.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q.V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m.n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&lt;.v&gt;.q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kde m =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n.V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je celkové množství paliva.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87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0B8C1-7840-4F81-AB60-5ADDDB5E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957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4A1514-3F39-4767-ADD5-803EAA8C1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05" y="300957"/>
            <a:ext cx="11020927" cy="6256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Lawsonovo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kritérium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udává podmínky pro realizaci termojaderné reakce s kladným energetickým výtěžkem. Energie potřebná na zahřátí paliva na teplotu T je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m.k.T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Lawsonovo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kritérium tedy je</a:t>
            </a:r>
          </a:p>
          <a:p>
            <a:pPr marL="0" indent="0" algn="ctr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 &gt;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m.k.T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neboli n.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 &gt;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k.T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/&lt;.v&gt;.q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buFont typeface="Symbol" panose="05050102010706020507" pitchFamily="18" charset="2"/>
              <a:buChar char="t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čas, po který probíhá termojaderná reakce. To znamená, že pro konkrétní termojadernou reakci a teplotu lze dosáhnout kladného energetického výtěžku zvýšením hustoty paliva n nebo prodloužením reakční doby .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 termojaderné zbrani je palivo silně stlačeno a zahřáto na vysokou teplotu, po spuštění termojaderné reakce expanduje. Dobu expanze lze prodloužit obklopením paliva balastním materiálem o velké hmotnosti (tzv.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tamper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/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pusher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může být vyroben ze štěpitelného materiálu). </a:t>
            </a:r>
          </a:p>
          <a:p>
            <a:pPr marL="0" indent="0">
              <a:buNone/>
            </a:pP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Lawson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odvodil kritérium pro termojaderný reaktor. Pro reakci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 +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H, pro kterou je nejmírnější, při teplotě 10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K je součin n. cca 10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16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cm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.s.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Použití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deuteridu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lithia s lithiem v různé míře obohaceným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Li k odstranění technických problémů s tím, že vodík je plyn a navíc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 je radioaktivní, je s velkou pravděpodobností základem všech současných termojaderných zbraní. Primární reakcí je slučování dvou jader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H, které má o několik řádů vyšší hodnotu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Lawsonova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kritéria, při něm vzniká mimo jiné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 a neutrony z těchto reakcí produkují další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 na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Li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 marL="0" indent="0" algn="ctr">
              <a:buNone/>
            </a:pP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Li + n 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 +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He + 4,78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MeV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Li + n 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 +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He + n – 2,47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MeV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9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BF44ED-4274-423B-A6F6-B6CA6B48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1275"/>
          </a:xfrm>
        </p:spPr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4B5403-0512-460E-A53C-E0B5B3BC1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9" y="365125"/>
            <a:ext cx="11117178" cy="6127749"/>
          </a:xfrm>
        </p:spPr>
        <p:txBody>
          <a:bodyPr>
            <a:normAutofit/>
          </a:bodyPr>
          <a:lstStyle/>
          <a:p>
            <a:pPr marL="0">
              <a:spcBef>
                <a:spcPts val="600"/>
              </a:spcBef>
              <a:buNone/>
              <a:defRPr/>
            </a:pPr>
            <a:r>
              <a:rPr lang="cs-CZ" alt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Štěpná reakce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(reakce (n, f) - z angl. </a:t>
            </a:r>
            <a:r>
              <a:rPr lang="cs-CZ" alt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fission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štěpení):</a:t>
            </a:r>
          </a:p>
          <a:p>
            <a:pPr marL="0">
              <a:spcBef>
                <a:spcPts val="600"/>
              </a:spcBef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(A, Z) + n → (A</a:t>
            </a:r>
            <a:r>
              <a:rPr lang="cs-CZ" alt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</a:t>
            </a:r>
            <a:r>
              <a:rPr lang="cs-CZ" alt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(A</a:t>
            </a:r>
            <a:r>
              <a:rPr lang="cs-CZ" alt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cs-CZ" alt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cs-CZ" alt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endParaRPr lang="cs-CZ" alt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A</a:t>
            </a:r>
            <a:r>
              <a:rPr lang="cs-CZ" alt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A</a:t>
            </a:r>
            <a:r>
              <a:rPr lang="cs-CZ" alt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k = A + 1 </a:t>
            </a:r>
          </a:p>
          <a:p>
            <a:pPr marL="0">
              <a:spcBef>
                <a:spcPts val="0"/>
              </a:spcBef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  Z</a:t>
            </a:r>
            <a:r>
              <a:rPr lang="cs-CZ" alt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Z</a:t>
            </a:r>
            <a:r>
              <a:rPr lang="cs-CZ" alt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Z</a:t>
            </a:r>
          </a:p>
          <a:p>
            <a:pPr marL="0">
              <a:spcBef>
                <a:spcPts val="600"/>
              </a:spcBef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přičemž oba vzniklé fragmenty jsou „srovnatelně“ těžké. Ke štěpení může dojít cca 40ti různými způsoby. Příklad:</a:t>
            </a:r>
          </a:p>
          <a:p>
            <a:pPr marL="0" algn="ctr">
              <a:spcBef>
                <a:spcPts val="600"/>
              </a:spcBef>
              <a:buNone/>
              <a:defRPr/>
            </a:pP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+ n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144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Ba +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89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Kr + 3n</a:t>
            </a:r>
            <a:endParaRPr lang="cs-CZ" alt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600"/>
              </a:spcBef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reakci dochází při srážce těžkých jader (zhruba od </a:t>
            </a:r>
            <a:r>
              <a:rPr lang="cs-CZ" alt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výše) s rychlými neutrony, na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233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U,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a některých transuranech (</a:t>
            </a:r>
            <a:r>
              <a:rPr lang="cs-CZ" alt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a další) i při střetnutí s tepelnými neutrony. </a:t>
            </a:r>
          </a:p>
          <a:p>
            <a:pPr marL="0">
              <a:spcBef>
                <a:spcPts val="1800"/>
              </a:spcBef>
              <a:buNone/>
              <a:defRPr/>
            </a:pPr>
            <a:r>
              <a:rPr lang="cs-CZ" altLang="cs-CZ" sz="2000" dirty="0">
                <a:solidFill>
                  <a:srgbClr val="C00000"/>
                </a:solidFill>
                <a:latin typeface="Arial" charset="0"/>
              </a:rPr>
              <a:t>Reakce slučování jader: </a:t>
            </a:r>
            <a:r>
              <a:rPr lang="cs-CZ" altLang="cs-CZ" sz="2000" dirty="0">
                <a:solidFill>
                  <a:srgbClr val="002060"/>
                </a:solidFill>
                <a:latin typeface="Arial" charset="0"/>
              </a:rPr>
              <a:t>Aby se jádra mohla sloučit, musí se dostat do dosahu jaderných sil. Musí mít dostatečnou energii, aby překonala </a:t>
            </a:r>
            <a:r>
              <a:rPr lang="cs-CZ" altLang="cs-CZ" sz="2000" dirty="0" err="1">
                <a:solidFill>
                  <a:srgbClr val="002060"/>
                </a:solidFill>
                <a:latin typeface="Arial" charset="0"/>
              </a:rPr>
              <a:t>Coulombovskou</a:t>
            </a:r>
            <a:r>
              <a:rPr lang="cs-CZ" altLang="cs-CZ" sz="2000" dirty="0">
                <a:solidFill>
                  <a:srgbClr val="002060"/>
                </a:solidFill>
                <a:latin typeface="Arial" charset="0"/>
              </a:rPr>
              <a:t> bariéru mezi sebou a mohla se spojit a uvolnit přebytek vazbové energie. </a:t>
            </a:r>
          </a:p>
          <a:p>
            <a:pPr marL="0">
              <a:spcBef>
                <a:spcPts val="600"/>
              </a:spcBef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Arial" charset="0"/>
              </a:rPr>
              <a:t>Cestou k tomu je zvýšení kinetické energie tepelného pohybu. Atomy proto musí mít mimořádně vysokou teplotu, ta je zbaví orbitálních elektronů a vytvoří se plazma složené z elektronů a kladných iontů („holých“ jader). Požadavek nízké potenciálové bariéry </a:t>
            </a:r>
            <a:r>
              <a:rPr lang="cs-CZ" altLang="cs-CZ" sz="2000" dirty="0">
                <a:solidFill>
                  <a:srgbClr val="002060"/>
                </a:solidFill>
                <a:latin typeface="Arial" charset="0"/>
                <a:sym typeface="Symbol" pitchFamily="18" charset="2"/>
              </a:rPr>
              <a:t></a:t>
            </a:r>
            <a:r>
              <a:rPr lang="cs-CZ" altLang="cs-CZ" sz="2000" dirty="0">
                <a:solidFill>
                  <a:srgbClr val="002060"/>
                </a:solidFill>
                <a:latin typeface="Arial" charset="0"/>
              </a:rPr>
              <a:t> nutno se omezit na nejnižší Z, nejlépe, aby alespoň jedno z obou jader byl vodík. Syntéza dvou jader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charset="0"/>
              </a:rPr>
              <a:t>1</a:t>
            </a:r>
            <a:r>
              <a:rPr lang="cs-CZ" altLang="cs-CZ" sz="2000" dirty="0">
                <a:solidFill>
                  <a:srgbClr val="002060"/>
                </a:solidFill>
                <a:latin typeface="Arial" charset="0"/>
              </a:rPr>
              <a:t>H ale nepřipadá v úvahu (probíhá v kosmických tělesech, ale slabou interakcí a tedy pomalu). Optimální (tj. nejsnáze dosažitelná) reakce:</a:t>
            </a:r>
          </a:p>
          <a:p>
            <a:pPr marL="0" algn="ctr">
              <a:spcBef>
                <a:spcPts val="600"/>
              </a:spcBef>
              <a:buNone/>
              <a:defRPr/>
            </a:pPr>
            <a:r>
              <a:rPr lang="cs-CZ" altLang="cs-CZ" sz="2000" baseline="30000" dirty="0">
                <a:solidFill>
                  <a:srgbClr val="002060"/>
                </a:solidFill>
                <a:latin typeface="Arial" charset="0"/>
              </a:rPr>
              <a:t>2</a:t>
            </a:r>
            <a:r>
              <a:rPr lang="cs-CZ" altLang="cs-CZ" sz="2000" dirty="0">
                <a:solidFill>
                  <a:srgbClr val="002060"/>
                </a:solidFill>
                <a:latin typeface="Arial" charset="0"/>
              </a:rPr>
              <a:t>H +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charset="0"/>
              </a:rPr>
              <a:t>3</a:t>
            </a:r>
            <a:r>
              <a:rPr lang="cs-CZ" altLang="cs-CZ" sz="2000" dirty="0">
                <a:solidFill>
                  <a:srgbClr val="002060"/>
                </a:solidFill>
                <a:latin typeface="Arial" charset="0"/>
              </a:rPr>
              <a:t>H </a:t>
            </a:r>
            <a:r>
              <a:rPr lang="cs-CZ" altLang="cs-CZ" sz="2000" dirty="0">
                <a:solidFill>
                  <a:srgbClr val="00206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cs-CZ" altLang="cs-CZ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cs-CZ" altLang="cs-CZ" sz="2000" baseline="30000" dirty="0">
                <a:solidFill>
                  <a:srgbClr val="002060"/>
                </a:solidFill>
                <a:latin typeface="Arial" charset="0"/>
              </a:rPr>
              <a:t>4</a:t>
            </a:r>
            <a:r>
              <a:rPr lang="cs-CZ" altLang="cs-CZ" sz="2000" dirty="0">
                <a:solidFill>
                  <a:srgbClr val="002060"/>
                </a:solidFill>
                <a:latin typeface="Arial" charset="0"/>
              </a:rPr>
              <a:t>He + n</a:t>
            </a:r>
          </a:p>
          <a:p>
            <a:pPr marL="0">
              <a:spcBef>
                <a:spcPts val="600"/>
              </a:spcBef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Arial" charset="0"/>
            </a:endParaRPr>
          </a:p>
          <a:p>
            <a:pPr marL="0">
              <a:spcBef>
                <a:spcPts val="600"/>
              </a:spcBef>
              <a:buNone/>
              <a:defRPr/>
            </a:pPr>
            <a:endParaRPr lang="cs-CZ" alt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600"/>
              </a:spcBef>
              <a:buNone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25654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6D1C8-1966-42F7-920B-06ECF83A1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91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F67A0E-C729-4E1B-93B1-821E845B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9" y="248653"/>
            <a:ext cx="11053010" cy="6244221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Tři generace jaderných zbraní</a:t>
            </a:r>
          </a:p>
          <a:p>
            <a:pPr marL="0" indent="-252000">
              <a:buAutoNum type="arabicPeriod"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štěpení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nebo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– nadkritický stav původně podpořen jen zdrojem neutronů a reflektorem neutronů v hlavici. Hlavním problémem u všech konstrukcí jaderných zbraní je zajistit, aby se co největší část paliva spotřebovala dříve, než se zbraň sama zničí.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pozdější verzi posílené (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boosted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štěpné zbraně zvyšují výtěžnost nad rámec imploze použitím malého množství fúzního paliva. Malé množství fúzního paliva v plynné formě je injektováno do bomby před použitím, cílem je zvýšit toky neutronů. Zesílení může více než zdvojnásobit výtěžek energie.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Množství energie uvolněné štěpnými bombami se může pohybovat od ekvivalentu necelé tuny až po více než 500 kilotun TNT.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generace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dvoufázová termojaderná zbraň. Získává významnou část své energie ze štěpných reakcí používaných k iniciaci fúzních reakcí a fúzní reakce mohou vyvolat další štěpné reakce. Řetězové reakce štěpení a fúze si navzájem vyměňují neutrony a zvyšují účinnost obou reakcí. Na rozdíl od „klasických“ štěpných náloží lze ráži termojaderných bomb téměř neomezeně zvyšovat, protože nejsou limitovány žádným kritickým množstvím štěpného materiálu.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Varianta – třífázová jaderná zbraň – využívá rychlých neutronů uvolňovaných za slučování jader ve 2. fázi ke štěpení obalu z přírodního uranu, štěpí se tedy i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a uvolňuje se další energie.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Množství uvolňované energie může být až v řádu ekvivalentu desítek megatun TNT.</a:t>
            </a:r>
          </a:p>
        </p:txBody>
      </p:sp>
    </p:spTree>
    <p:extLst>
      <p:ext uri="{BB962C8B-B14F-4D97-AF65-F5344CB8AC3E}">
        <p14:creationId xmlns:p14="http://schemas.microsoft.com/office/powerpoint/2010/main" val="871107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F5EA6-BD30-48EB-B561-062DB6B84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12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556355-B1DD-4DC3-86F3-476C164F2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42" y="3607711"/>
            <a:ext cx="11413958" cy="3097890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termojaderného výbuchu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Hlavice před explozí. Koule nahoře je primární štěpná část; válec dole je fúzní sekundární zařízení (černě – štěpný materiál, modře – termojaderné palivo, šedě –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tamper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Primární část explodovala a stlačila se do nadkritického množství.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Primární štěpná reakce proběhla, primární část je na několika milionech stupňů a vyzařuje gama a tvrdé rentgenové záření, ohřívá vnitřek dutiny, stínění a sekundárního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tamperu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Primární reakce expandovala a skončila. Povrch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pusheru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sekundární část je nyní tak horký, že se také taví, roztahuje a tlačí zbytek sekundární části (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pusher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fúzní palivo a štěpnou roznětku) dovnitř. Roznětka se začne štěpit.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V sekundárním palivu dochází k fúzní reakci a rychle vyhoří. Začne se tvořit ohnivá koule.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C037D9-6297-4700-94D5-BB1186312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93" y="218892"/>
            <a:ext cx="6635879" cy="321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0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1E100-DBFC-40AE-ADA1-5F2F2ADB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325DBB-94E2-4033-97C5-E34D2E326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97305"/>
            <a:ext cx="10688053" cy="5995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generace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zbraně s modifikovaným účinkem – různě upravené termojaderné zbraně.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Neutronová bomba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cílem je zvětšit toky neutronů do zasaženého prostoru a tím smrtící účinky na osazenstvo zasažených objektů a vojenské techniky. Je odstraněna soustava reflektorů, které odrážejí neutrony zpět a zvyšují tak výtěžek reakce.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Důsledek: sníží se destrukční účinky tepelnou a tlakovou vlnou a zvýší se vliv na živé organismy. Zároveň také neutrony více aktivují materiály v okolí výbuchu.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Bomba se zesíleným zamořením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(kobaltová bomba) – cílem je vytvořit co nejsilnější radioaktivní spad. Vnější plášť nálože je tvořen prvky, které se silně aktivují neutrony – typicky může jít pro dlouhodobé zamoření o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Co, který se aktivuje na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Důsledek: Vznikající spad je mnohem radioaktivnější, opět jde o likvidaci co největšího množství živé síly při menším poškození objektů a techniky. Pro střednědobé zamoření (týdny až měsíce) je použitelný zinek nebo tantal, pro krátkodobé zamoření zlato nebo sodík.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Zbraň s potlačeným radioaktivním zamořením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vnější plášť je tvořen prvky absorbujícími neutrony, aniž by se indukovala radioaktivita (např. bór). Navíc první fáze (štěpná) by měla být co nejslabší, aby se snížilo množství radioaktivních štěpných produktů.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Důsledek: Radioaktivní zamoření okolí výbuchu je podstatně sníženo, přesné údaje jsou tajné, ale uvádí se, že místo výbuchu přestává být nebezpečné už po několika desítkách hodin.</a:t>
            </a:r>
          </a:p>
        </p:txBody>
      </p:sp>
    </p:spTree>
    <p:extLst>
      <p:ext uri="{BB962C8B-B14F-4D97-AF65-F5344CB8AC3E}">
        <p14:creationId xmlns:p14="http://schemas.microsoft.com/office/powerpoint/2010/main" val="2525163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B3AE1-FA8D-4DF7-B511-0FF6F6E4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CDD50C-9FE6-4580-B6D8-DCCCCBD31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306051"/>
            <a:ext cx="6625388" cy="6359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Car-bomba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(původní označení Ivan, AN602) – třístupňová termojaderná puma – největší v historii odpálená – první stupeň využívá štěpnou reakci, komprimuje druhý termojaderný stupeň (1,5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ten třetí mnohem větší termojaderný stupeň.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Ekvivalent energie cca 50 - 58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původní plány počítaly s energií 100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TNT – redukovány, protože by vytvořily příliš mnoho radioaktivního spadu, který by se šířil i na obydlené území SSSR a letadlo by nemělo čas dostat se do bezpečné vzdálenosti – uran jako součást třetího (a možná i druhého) stupně byl nahrazen olovem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jeden z „nejčistších“ jaderných testů, 97 % uvolněné energie pocházelo z jaderné fúze.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Hmotnost 27 tun, délka 8 m, průměr 2,1 m.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Svržena 30. října 1961 z upraveného letadla Tu-95V z výšky 10,5 km, barometrický senzor ji odpálil ve výšce 4 km. Ohnivá koule o průměru cca 8 km, atomový hřib o výšce 64 km a průměru 95 km, tlaková vlna pozorována až ve vzdálenosti 700 km.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Obrázky: Maketa v muzeu v </a:t>
            </a:r>
            <a:r>
              <a:rPr lang="cs-CZ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Sarově</a:t>
            </a:r>
            <a:r>
              <a:rPr lang="cs-C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projekce oblasti totální destrukce s poloměrem 35 km a velikosti ohnivé koule do oblasti Paříže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8F6932-4134-4C11-B0DC-2C5D152EB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81" y="410844"/>
            <a:ext cx="4338401" cy="288096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D5E3DB7-8B93-42C6-BB1C-D8991D6B7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82" y="3392363"/>
            <a:ext cx="4338400" cy="31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83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34B3A3-8380-411F-AF60-CC1A130F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B337BA-ADD6-4787-8394-D61D4BA5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173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Účinky jaderného výbuchu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Tlaková vlna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Vysoké teploty a radiace způsobují, že se plyn pohybuje radiálně směrem ven v tenké, husté vrstvě („hydrodynamická fronta“). Čelo funguje jako píst, který stlačuje okolní médium a vytvoří sféricky se rozpínající rázovou vlnu.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vzdušných výbuchů v nízké nadmořské výšce jde 50–60 % energie výbuchu do tlakové vlny, v závislosti na typu a velikosti bomby. Rychlost šíření může překročit 1 000 km/h a blíží se rychlosti zvuku ve vzduchu. Dosah výbuchu se zvyšuje s jeho velikostí a závisí také na výšce. Není maximální pro povrchové nebo nízké výškové výbuchy – zvětšuje se s výškou až do "optimální výšky výbuchu" a pak s výškou rychle klesá. To je způsobeno interferencí přímé vlny a vlny odražené od země.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Tlaková vlna způsobuje největší část zkázy. Většina budov, s výjimkou vyztužených konstrukcí nebo konstrukcí odolných proti výbuchu, utrpí mírné poškození už při přetlaku 35,5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(0,35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Údaje získané z japonských průzkumů po bombardování Hirošimy a Nagasaki zjistily, že 55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stačilo ke zničení všech dřevěných i zděných obytných staveb.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typickém vzdušném výbuchu, kde je dosah maximalizován tak, aby vyvolal největší rozsah vážného poškození, (rozsah, přes který je rozšířen tlak 69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je dosah 0,4 km pro 1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1,9 km pro 100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8,6 km pro 10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TNT. Optimální výška výbuchu pro maximalizaci pozemního dosahu pro 1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bombu je 0,22 km, pro 100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km a pro 10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4,7 km.</a:t>
            </a:r>
          </a:p>
        </p:txBody>
      </p:sp>
    </p:spTree>
    <p:extLst>
      <p:ext uri="{BB962C8B-B14F-4D97-AF65-F5344CB8AC3E}">
        <p14:creationId xmlns:p14="http://schemas.microsoft.com/office/powerpoint/2010/main" val="2375547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5985D-1473-4EB5-9721-75C99D56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753B79-B836-4D97-9B2E-BAD91090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4" y="334811"/>
            <a:ext cx="11317704" cy="61277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Tepelné záření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Jaderné zbraně emitují velké množství tepelného záření ve viditelné, IR a UV oblasti, pro které je atmosféra z velké části průhledná. To se atmosférou šíří rychlostí světla.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nebezpečí – popáleniny a poranění očí. Za jasných dnů se tato zranění mohou objevit i mimo dosah tlakové vlny, v závislosti na ráži zbraně. Počáteční tepelné záření vyvolá požáry, ale následující tlaková vlna může většinu uhasit.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Tepelné záření tvoří 35 až 45 % energie uvolněné při výbuchu, v závislosti na velikosti bomby. V městských oblastech mohou požáry zažehnuté přímo tepelným zářením výbuchu hrát malou roli, ale při útoku mohou být další požáry založeny např. elektrickými zkraty, plynovými hořáky, převrácenými kamny a jinými zdroji (tak tomu bylo v případě bombardování Hirošimy). Zda budou tyto sekundární požáry následně tlakem uhašeny, je nejisté, stínící efekt moderní městské krajiny na přenos tepla a tlaku se neustále zkoumá. Požární experti naznačují, že na rozdíl od Hirošimy kvůli povaze moderního designu a výstavby měst je ohnivá bouře jako v Hirošimě po jaderné detonaci v současných aglomeracích nepravděpodobná. To nevylučuje vznik požárů, ale znamená to, že se tyto požáry nezformují do ohnivé bouře, především kvůli rozdílům mezi moderními stavebními materiály a těmi, které se používaly v Hirošimě.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Protože se tepelné záření šíří od ohnivé koule prakticky přímočaře (pokud není rozptýleno), jakýkoli neprůhledný předmět vytvoří ochranný stín, který poskytuje ochranu před spálením. Pokud ale je v místě jaderného výbuchu mlha nebo opar, rozptýlí záblesk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zářivá energie pak zasáhne látky citlivé na hoření ze všech směrů.</a:t>
            </a: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98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0F510-53F8-4681-9CBD-DED0ECF1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22A5A2-2C5F-439B-9370-0A13CDF14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85" y="365125"/>
            <a:ext cx="11373853" cy="6308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Elektromagnetický impuls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Záření gama z jaderného výbuchu produkuje elektrony z fotoefektu 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Comptonova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rozptylu. U výbuchů ve velkých výškách jsou tyto elektrony zachyceny v magnetickém poli Země ve výškách mezi 20 a 40 kilometry, kde interagují s magnetickým polem Země a vytvářejí elektromagnetický impuls, trvající asi jednu milisekundu. Sekundární účinky mohou trvat déle než sekundu.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 je dostatečně silný, aby způsobil, že středně dlouhé kovové předměty (jako jsou kabely) působí jako antény a generují vysoké napětí v důsledku interakcí s ním. Toto napětí může zničit nestíněnou elektroniku. Impuls také může způsobit výpadky elektrického proudu. Nejsou známy žádné biologické účinky.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Výpadek radarového signálu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Teplo exploze způsobí, že vzduch v okolí se ionizuje a vytvoří ohnivou kouli. Volné elektrony v kouli ovlivňují rádiové vlny, zejména na nižších frekvencích. To způsobí, že se velká oblast oblohy stane neprůhlednou pro radary, zejména ty, které pracují na frekvencích VHF a UHF, což je běžné u radarů včasného varování s dlouhým dosahem. Účinek je menší pro vyšší frekvence v mikrovlnné oblasti a také trvá kratší dobu – klesá jak co do síly, tak i rozsahu ovlivněných frekvencí, když se ohnivá koule ochladí a elektrony se začnou vázat do atomových obalů.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Druhý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blackout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efekt je způsoben emisí částic beta ze štěpných produktů. Ty se mohou šířit na velké vzdálenosti a sledovat magnetické siločáry Země. Když se dostanou do horních vrstev atmosféry, způsobí ionizaci. Výpočty ukazují, že jedna megatuna ze štěpení, typická pro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dvoumegatunovou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vodíkovou bombu, vytvoří dostatek beta záření, aby na pět minut zatemnila oblast o průměru 400 kilometrů.</a:t>
            </a:r>
          </a:p>
        </p:txBody>
      </p:sp>
    </p:spTree>
    <p:extLst>
      <p:ext uri="{BB962C8B-B14F-4D97-AF65-F5344CB8AC3E}">
        <p14:creationId xmlns:p14="http://schemas.microsoft.com/office/powerpoint/2010/main" val="4121178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BED30-9A03-4C6B-8910-C92F7B50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095D30-5EF3-4A9C-8D86-B0EBAD5F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5" y="264695"/>
            <a:ext cx="11245517" cy="639277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Ionizující záření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 5 % energie uvolněné při vzdušném jaderném výbuchu – ionizující záření: neutrony, gama, částice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elektrony. Neutrony jsou výsledkem štěpných a fúzních reakcí, počáteční záření gama zahrnuje záření vznikající při těchto reakcích i to, které je výsledkem přeměny štěpných produktů s krátkou dobou života.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blízkosti místa výbuchu je příspěvek od neutronů větší než od gama, s rostoucí vzdáleností poměr neutronů ke gama klesá. Neutronová složka se nakonec stane nevýznamnou ve srovnání s gama složkou. U větších zbraní, nad 50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jsou tlakové a tepelné účinky podstatně důležitější, okamžité radiační účinky lze ignorovat.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Neutronové záření vyvolává v okolních materiálech jaderné reakce a často je činí radioaktivní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společně s radioaktivním materiálem uvolněným bombou se velké množství radionuklidů dostane do životního prostředí (jaderný spad) – představuje hlavní riziko vystavení ionizujícímu záření pro velkou jadernou zbraň.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Zemětřesení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Seismické tlakové vlny vytvořené výbuchem mohou uvolnit energii v blízkých tektonických deskách nebo jinak způsobit zemětřesení. Podzemní výbuch více koncentruje tlakovou vlnu a lokalizované zemětřesení je pravděpodobnější. Seismické vlny mohou informovat o místě výbuchu a srovnání se skutečnými zemětřeseními lze použít k odhadu jeho energie.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Teorie nenaznačuje, že by jaderný výbuch současných mohutností mohl vyvolat prasknutí zlomu a způsobit velké zemětřesení ve vzdálenostech více než několik desítek kilometrů od místa výbuchu.</a:t>
            </a:r>
          </a:p>
          <a:p>
            <a:pPr marL="0" indent="0">
              <a:buNone/>
            </a:pP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08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BF660-D916-4774-90C5-8A3E1CAA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2E06E5-CF3E-4E05-89BF-91FE16317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58" y="256674"/>
            <a:ext cx="11053010" cy="638475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Radioaktivní kontaminace</a:t>
            </a:r>
          </a:p>
          <a:p>
            <a:pPr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Zbytky nespotřebovaných štěpných látek –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(T</a:t>
            </a:r>
            <a:r>
              <a:rPr 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7,0381.10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roků,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(T</a:t>
            </a:r>
            <a:r>
              <a:rPr 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4,468.10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roků,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(T</a:t>
            </a:r>
            <a:r>
              <a:rPr 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24 110 roků).</a:t>
            </a:r>
          </a:p>
          <a:p>
            <a:pPr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Produkty štěpení – složitá směs radionuklidů s různými energiemi záření i poločasy přeměny – z dlouhodobých radionuklidů nejdůležitější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(T</a:t>
            </a:r>
            <a:r>
              <a:rPr 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30,04 roků) a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(T</a:t>
            </a:r>
            <a:r>
              <a:rPr 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29,12 roků), z krátkodobějších např. různé izotopy jódu, zejména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(T</a:t>
            </a:r>
            <a:r>
              <a:rPr 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8,04 dnů).</a:t>
            </a:r>
          </a:p>
          <a:p>
            <a:pPr>
              <a:spcBef>
                <a:spcPts val="600"/>
              </a:spcBef>
            </a:pP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(T</a:t>
            </a:r>
            <a:r>
              <a:rPr 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12,33 roků) – nespotřebované termojaderné palivo a produkt termojaderných reakcí.</a:t>
            </a:r>
          </a:p>
          <a:p>
            <a:pPr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Radionuklidy vznikající jako důsledek jaderných reakcí neutronů – složitá směs radionuklidů při aktivaci materiálů bomby, terénu, vzduchu – ve vzduchu nejdůležitější vznik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(T</a:t>
            </a:r>
            <a:r>
              <a:rPr lang="cs-CZ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5730 roků) reakcí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+ n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+ p.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Vzdušné výbuchy, kdy nedojde ke kontaktu explodujícího materiálu s povrchem Země – uvolněné štěpné produkty a aktivované části bomby tvoří radioaktivní částice s průměrem od 10 až 20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m – jsou vyneseny do troposféry nebo až do stratosféry, tam se rozptýlí a postupně během dnů až desítek dnů spadávají na zem – silná závislost na meteorologických podmínkách – mohou být transportovány až do velkých vzdáleností.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Pozemní výbuchy – odpaří se větší množství materiálu – vytvoří se radioaktivní mrak částic od 100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nm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do několika mm – větší částice sedimentují v okolí výbuchu a vytvářejí radioaktivní spad, menší částice se mohou dostat do vyšších vrstev atmosféry a přispívají ke globální kontaminaci.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Radioaktivní stopa se v závislosti na síle exploze a lokálních podmínkách může táhnout až stovky km od epicentra exploze.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92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4330F6-9C39-4087-84DF-05260808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877510-A183-4184-93F5-1E5EDD7D2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845" y="342265"/>
            <a:ext cx="10848474" cy="6371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Příklady možností transportu na cíl</a:t>
            </a:r>
          </a:p>
          <a:p>
            <a:pPr marL="0" indent="0">
              <a:buNone/>
            </a:pPr>
            <a:endParaRPr lang="cs-CZ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Tu-95								B-52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Dále u taktických jaderných zbraní dělostřelecké granáty, pozemní a námořní miny, torpéda, hloubkové nálože, rakety krátkého doletu.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AEAC39-F340-493B-936D-F20D01F5A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06" y="662537"/>
            <a:ext cx="3434916" cy="192355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F558CC3-08DE-49EA-A97F-3689897E44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3"/>
          <a:stretch/>
        </p:blipFill>
        <p:spPr>
          <a:xfrm>
            <a:off x="896424" y="664251"/>
            <a:ext cx="3035266" cy="180059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DCDFDF4-E7D6-43DE-BFE7-C8F2D81452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/>
          <a:stretch/>
        </p:blipFill>
        <p:spPr>
          <a:xfrm>
            <a:off x="4034258" y="662537"/>
            <a:ext cx="4035480" cy="20457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A055789-DC77-41EE-BE78-CE43E0CA9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66" y="2934611"/>
            <a:ext cx="5185934" cy="291708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68A81D4-2253-4AAE-8AA8-9196CAAC74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08" y="2934611"/>
            <a:ext cx="4837547" cy="29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DAAD3-75DA-4C32-95EE-EB3858FB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970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1F79ED-BA7E-4F4F-8B8D-2A268264F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37" y="365126"/>
            <a:ext cx="3569368" cy="61277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Obě tyto reakce jsou </a:t>
            </a: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exoergické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energie se uvolňuje na účet rozdílu mezi klidovou energií částic ve vstupním kanále a ve výstupním kanále reakce. To lze demonstrovat na grafu závislosti vazbové energie jádra vztažené na jeden nukleon na nukleonovém čísle jádra A.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syntézy lehkých jader posun k vyšším hodnotám A, u štěpení těžkých jader posun k nižším hodnotám A vede k vyšší vazbové energii produktů.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Možné civilní využití – jaderná energetika.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Možné vojenské využití – 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jaderné zbraně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300C8E-BB86-47FB-BF4F-02AFCC31C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29" y="874295"/>
            <a:ext cx="7077276" cy="52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79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D928D-2D2D-4822-8771-F0C9575C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D1F5C76-AF43-4B3C-862D-54C14C02F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43" y="649341"/>
            <a:ext cx="9562313" cy="5781136"/>
          </a:xfrm>
        </p:spPr>
      </p:pic>
    </p:spTree>
    <p:extLst>
      <p:ext uri="{BB962C8B-B14F-4D97-AF65-F5344CB8AC3E}">
        <p14:creationId xmlns:p14="http://schemas.microsoft.com/office/powerpoint/2010/main" val="224007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81E9C-C2A6-4F5A-9F9A-032F1AEC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904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E777A3-5987-4872-9D9E-E024E4902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14" y="421418"/>
            <a:ext cx="11648661" cy="6098651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Několik milníků: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16.7.1945	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Trinity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18-20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USA	      První test (u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Alamogorda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NM)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6.8.1945 	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Boy	  12 -18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USA	      První bojové užití (Hirošima)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9.8.1945	Fat Man	  18-23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USA	      </a:t>
            </a:r>
            <a:r>
              <a:rPr lang="cs-CZ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Druhé a poslední 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bojové užití (Nagasaki)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29.8.1949	RDS-1		  22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SSSR 	      První test sovětské štěpné zbraně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3.10.1952	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Hurricane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25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UK	      První test britské štěpné zbraně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1.10.1953 	Ivy Mike	  10,4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USA	      První test fúzní zbraně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16.11.1952	Ivy King		  500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USA	      Nejsilnější testovaná štěpná bomba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12.8. 1953 	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		  400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SSSR	      První sovětský test fúzní zbraně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1.3.1954	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Bravo	  15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USA	      Největší jaderný výbuch provedený USA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8.11.1957	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Grapple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	  1,8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UK	      První test britské fúzní zbraně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13.2.1960	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Gerboise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Bleue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70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Francie	      První test francouzské štěpné zbraně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31.10.1961	Car Bomba	  50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SSSR 	      Největší testovaná fúzní bomba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16.10.1964	896		  22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Čína	      První test čínské štěpné zbraně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17.6.1967	Test No. 6	  3,3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Čína	      První test čínské fúzní zbraně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24.8.1968	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Canopus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2,6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Francie	      První test francouzské fúzní zbraně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18.5.1974	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Smilling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Buddha  12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Indie	      První test štěpné nálože v Indii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28.5. 1998	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Chagai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	  40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Pákistán     První test štěpné zbraně v Pákistánu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9.10.2006	2006 test	  &lt; 1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Korea První test štěpné zbraně v Koreji </a:t>
            </a:r>
          </a:p>
        </p:txBody>
      </p:sp>
    </p:spTree>
    <p:extLst>
      <p:ext uri="{BB962C8B-B14F-4D97-AF65-F5344CB8AC3E}">
        <p14:creationId xmlns:p14="http://schemas.microsoft.com/office/powerpoint/2010/main" val="29442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C0CF9-F92D-45A3-89D9-347E9E56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A42721-CAFA-4717-B744-C7FFD6BE8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42" y="270344"/>
            <a:ext cx="11696368" cy="628153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Několik poznámek:</a:t>
            </a:r>
          </a:p>
          <a:p>
            <a:pPr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Nejdůležitější štěpné materiály použitelné pro jaderné zbraně: a) </a:t>
            </a:r>
            <a:r>
              <a:rPr lang="cs-CZ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vysoce obohacený uran 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enriched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uranium) – běžně se termín používá pro uran obsahující více než 20 % </a:t>
            </a:r>
            <a:r>
              <a:rPr lang="cs-CZ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U, pro konstrukci jaderné bomby je vhodné obohacení na více než 80 % </a:t>
            </a:r>
            <a:r>
              <a:rPr lang="cs-CZ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U, b) </a:t>
            </a:r>
            <a:r>
              <a:rPr lang="cs-CZ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vojenské plutonium 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weapon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-grade plutonium) – </a:t>
            </a:r>
            <a:r>
              <a:rPr lang="cs-CZ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s příměsí spontánně se štěpících izotopů </a:t>
            </a:r>
            <a:r>
              <a:rPr lang="cs-CZ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a </a:t>
            </a:r>
            <a:r>
              <a:rPr lang="cs-CZ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menší než 6 %.</a:t>
            </a:r>
          </a:p>
          <a:p>
            <a:pPr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Velikost energie uvolněné při výbuchu jaderné zbraně v podobě tepelné a tlakové vlny a radioaktivního záření bývá vyjádřena jako </a:t>
            </a:r>
            <a:r>
              <a:rPr lang="cs-CZ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ekvivalent TNT 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(standardizovaná ekvivalentní hmotnost trinitrotoluenu, která by při výbuchu vytvořila stejný energetický výboj), buď v kilotunách (</a:t>
            </a:r>
            <a:r>
              <a:rPr lang="cs-CZ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megatunách (</a:t>
            </a:r>
            <a:r>
              <a:rPr lang="cs-CZ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nebo někdy v </a:t>
            </a:r>
            <a:r>
              <a:rPr lang="cs-CZ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terajoulech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(TJ). Energie 1 TJ odpovídá 0,239 kilotunám TNT. Přesnost jakéhokoli měření energie uvolněné TNT byla vždy problematická a totéž platí pro energii uvolněnou při jaderném výbuchu, příslušné údaje je nutné vnímat jako přibližné.</a:t>
            </a:r>
          </a:p>
          <a:p>
            <a:pPr>
              <a:spcBef>
                <a:spcPts val="600"/>
              </a:spcBef>
            </a:pPr>
            <a:r>
              <a:rPr lang="cs-CZ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Rozdělení energie pro štěpné výbuchy 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blízko úrovně hladiny moře (závisí na typu výbuchu): </a:t>
            </a:r>
          </a:p>
          <a:p>
            <a:pPr lvl="1">
              <a:spcBef>
                <a:spcPts val="600"/>
              </a:spcBef>
              <a:buFont typeface="Symbol" panose="05050102010706020507" pitchFamily="18" charset="2"/>
              <a:buChar char="»"/>
            </a:pP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20 – 50 % tlaková vlna,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 15 – 35 % tepelná energie,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   3 – 60 % okamžité ionizující záření,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   4 – 15 % radioaktivní záření ze spadu.</a:t>
            </a:r>
          </a:p>
          <a:p>
            <a:pPr>
              <a:spcBef>
                <a:spcPts val="600"/>
              </a:spcBef>
            </a:pPr>
            <a:r>
              <a:rPr lang="cs-CZ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Celková energie uvolněná při jaderných testech do roku 1996 -  510 300 </a:t>
            </a:r>
            <a:r>
              <a:rPr lang="cs-CZ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kt</a:t>
            </a:r>
            <a:r>
              <a:rPr lang="cs-CZ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Pro srovnání – výbuch 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GBU-43/B </a:t>
            </a:r>
            <a:r>
              <a:rPr lang="cs-CZ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Ordnance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cs-CZ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bomb (MOAB), velké konvenční bomby vyvinuté pro letectvo USA, také známé jako </a:t>
            </a:r>
            <a:r>
              <a:rPr lang="cs-CZ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cs-CZ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Bombs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v době vývoje považované za nejsilnější nejadernou zbraň vůbec, odpovídá 0,011 </a:t>
            </a:r>
            <a:r>
              <a:rPr lang="cs-CZ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Hmotnost této bomby je 9,5 t, z toho explozivní nálož 8,4 t.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6BD61-6F45-46B8-9E67-1A839144D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A5B19A-E495-4FFF-BA1A-3499F297A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214685"/>
            <a:ext cx="11386267" cy="639284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Manhattan </a:t>
            </a:r>
            <a:r>
              <a:rPr lang="cs-CZ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(oficiální krycí název Manhattan </a:t>
            </a:r>
            <a:r>
              <a:rPr lang="cs-CZ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cs-CZ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lang="cs-CZ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projektu je konstrukce praktické zbraně ve formě bomby, ve které se uvolňuje energie v řetězové reakci zprostředkované rychlými neutrony v jednom nebo několika materiálech vykazujících jaderné štěpení (Robert </a:t>
            </a:r>
            <a:r>
              <a:rPr lang="cs-CZ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Serber</a:t>
            </a:r>
            <a:r>
              <a:rPr lang="cs-CZ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Los </a:t>
            </a:r>
            <a:r>
              <a:rPr lang="cs-CZ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Alamos</a:t>
            </a:r>
            <a:r>
              <a:rPr lang="cs-CZ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3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cs-CZ" sz="2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1943).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pracoviště: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cs-CZ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Hanford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Washington): zařízení na výrobu plutonia.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cs-CZ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Ridge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Tennessee): výroba obohaceného uranu a výzkum výroby plutonia (nyní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Ridge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cs-CZ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(Los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Alamos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New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laboratoře pro vývoj atomové bomby (nyní Los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Alamos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Metallurgical</a:t>
            </a:r>
            <a:r>
              <a:rPr lang="cs-CZ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(Chicago, Illinois): vývoj jaderného reaktoru (nyní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Argonne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Alberta 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Wendover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Utah a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Tinian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přípravy na bojové použití atomových bomb.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cs-CZ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Ames</a:t>
            </a:r>
            <a:r>
              <a:rPr lang="cs-CZ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Ames,Iowa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výroba surového uranu (nyní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Ames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Dayton</a:t>
            </a:r>
            <a:r>
              <a:rPr lang="cs-CZ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 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Dayton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Ohio): výzkum a vývoj zušlechťování polonia a jeho průmyslové výroby pro roznětky atomové bomby.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cs-CZ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Camel</a:t>
            </a:r>
            <a:r>
              <a:rPr lang="cs-CZ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Inyokern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výzkum výbušnin a nejaderné inženýrství pro bombu Fat Man.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cs-CZ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Trinity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Alamogordo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New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testování první atomové bomby (nyní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Sands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Missile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</a:t>
            </a:r>
            <a:r>
              <a:rPr lang="cs-CZ" sz="27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Berkeley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výzkum obohacování elektromagnetickou separací (nyní Lawrence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Berkeley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7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6CAE5-F8CF-4DFD-9921-0CC382B1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A90243-5C90-42C6-9A2F-D6E4DF7CC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844"/>
            <a:ext cx="10707094" cy="6246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hlavních lokalit projektu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149A6E-674B-4CF0-9110-CA17AEE7C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90" y="821253"/>
            <a:ext cx="9259042" cy="588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5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2540" y="270345"/>
            <a:ext cx="10603727" cy="1129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Jaderná puma – test v poušti u </a:t>
            </a:r>
            <a:r>
              <a:rPr lang="cs-CZ" altLang="cs-CZ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Alamogorda</a:t>
            </a: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Hirošima, Nagasaki (1945)</a:t>
            </a:r>
          </a:p>
          <a:p>
            <a:pPr marL="0" indent="0">
              <a:buNone/>
            </a:pP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vedl po vědecké stránce </a:t>
            </a:r>
            <a:r>
              <a:rPr lang="cs-CZ" alt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Julius Robert Oppenheimer (1904 -1967)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 administrativní a organizační </a:t>
            </a:r>
            <a:r>
              <a:rPr lang="cs-CZ" alt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gen. </a:t>
            </a:r>
            <a:r>
              <a:rPr lang="cs-CZ" alt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Leslie</a:t>
            </a:r>
            <a:r>
              <a:rPr lang="cs-CZ" alt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Richard </a:t>
            </a:r>
            <a:r>
              <a:rPr lang="cs-CZ" alt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Groves</a:t>
            </a:r>
            <a:r>
              <a:rPr lang="cs-CZ" alt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(1896 – 1970)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03" y="3569703"/>
            <a:ext cx="2243468" cy="2968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33" y="1571545"/>
            <a:ext cx="3293254" cy="192890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73" y="1480233"/>
            <a:ext cx="3714613" cy="20894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3"/>
          <a:stretch/>
        </p:blipFill>
        <p:spPr>
          <a:xfrm>
            <a:off x="7782972" y="3715231"/>
            <a:ext cx="3697220" cy="28394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02" y="1571545"/>
            <a:ext cx="1462748" cy="1930631"/>
          </a:xfrm>
          <a:prstGeom prst="rect">
            <a:avLst/>
          </a:prstGeom>
        </p:spPr>
      </p:pic>
      <p:pic>
        <p:nvPicPr>
          <p:cNvPr id="10" name="Picture 10" descr="Groves_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r="7442"/>
          <a:stretch/>
        </p:blipFill>
        <p:spPr bwMode="auto">
          <a:xfrm>
            <a:off x="2600077" y="1571545"/>
            <a:ext cx="1399429" cy="192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1" r="4811"/>
          <a:stretch/>
        </p:blipFill>
        <p:spPr>
          <a:xfrm>
            <a:off x="3326053" y="3579072"/>
            <a:ext cx="4303437" cy="29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94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516835"/>
            <a:ext cx="5872701" cy="22979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Účinky jaderného výbuchu v Hirošimě</a:t>
            </a:r>
          </a:p>
          <a:p>
            <a:pPr marL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Vzdálenost od</a:t>
            </a:r>
            <a:br>
              <a:rPr lang="en-GB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epicentra </a:t>
            </a:r>
            <a:r>
              <a:rPr lang="en-GB" altLang="cs-CZ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(km) </a:t>
            </a:r>
            <a:r>
              <a:rPr lang="cs-CZ" altLang="cs-CZ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Mrtvých Zraněných Populace</a:t>
            </a:r>
          </a:p>
          <a:p>
            <a:pPr marL="0"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0 -1.0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	    </a:t>
            </a:r>
            <a:r>
              <a:rPr lang="en-GB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86%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GB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31,200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>
              <a:lnSpc>
                <a:spcPct val="100000"/>
              </a:lnSpc>
              <a:spcBef>
                <a:spcPts val="300"/>
              </a:spcBef>
              <a:buNone/>
              <a:defRPr/>
            </a:pPr>
            <a:r>
              <a:rPr lang="en-GB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1.0 - 2.5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	    </a:t>
            </a:r>
            <a:r>
              <a:rPr lang="en-GB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GB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144,800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cs-CZ" altLang="cs-CZ" sz="20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300"/>
              </a:spcBef>
              <a:buNone/>
              <a:defRPr/>
            </a:pPr>
            <a:r>
              <a:rPr lang="en-GB" altLang="cs-CZ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2.5 - 5.0 </a:t>
            </a:r>
            <a:r>
              <a:rPr lang="cs-CZ" altLang="cs-CZ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	      </a:t>
            </a:r>
            <a:r>
              <a:rPr lang="en-GB" altLang="cs-CZ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 </a:t>
            </a:r>
            <a:r>
              <a:rPr lang="cs-CZ" altLang="cs-CZ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altLang="cs-CZ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</a:t>
            </a:r>
            <a:r>
              <a:rPr lang="cs-CZ" altLang="cs-CZ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GB" altLang="cs-CZ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80,300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>
              <a:lnSpc>
                <a:spcPct val="100000"/>
              </a:lnSpc>
              <a:spcBef>
                <a:spcPts val="300"/>
              </a:spcBef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  <a:r>
              <a:rPr lang="en-GB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GB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</a:t>
            </a:r>
            <a:r>
              <a:rPr lang="cs-CZ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GB" alt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256,300 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iroshima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97" y="2870421"/>
            <a:ext cx="3760304" cy="36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2" y="437303"/>
            <a:ext cx="4416950" cy="29432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2" y="3557788"/>
            <a:ext cx="4416950" cy="294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780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5778</Words>
  <Application>Microsoft Office PowerPoint</Application>
  <PresentationFormat>Širokoúhlá obrazovka</PresentationFormat>
  <Paragraphs>288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Motiv Office</vt:lpstr>
      <vt:lpstr>Jaderné zbraně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Jaderné zbraně</dc:title>
  <dc:creator>Ladislav Musílek</dc:creator>
  <cp:lastModifiedBy>Ladislav Musílek</cp:lastModifiedBy>
  <cp:revision>165</cp:revision>
  <dcterms:created xsi:type="dcterms:W3CDTF">2025-02-06T13:42:43Z</dcterms:created>
  <dcterms:modified xsi:type="dcterms:W3CDTF">2025-07-07T14:49:47Z</dcterms:modified>
</cp:coreProperties>
</file>