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9" r:id="rId9"/>
    <p:sldId id="263" r:id="rId10"/>
    <p:sldId id="270" r:id="rId11"/>
    <p:sldId id="271" r:id="rId12"/>
    <p:sldId id="266" r:id="rId13"/>
    <p:sldId id="264" r:id="rId14"/>
    <p:sldId id="265" r:id="rId15"/>
    <p:sldId id="267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60B1-E216-46F2-AF9F-0C9B44B5AC5A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86D-FF5C-4F31-B3C6-520D8B058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60B1-E216-46F2-AF9F-0C9B44B5AC5A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86D-FF5C-4F31-B3C6-520D8B058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60B1-E216-46F2-AF9F-0C9B44B5AC5A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86D-FF5C-4F31-B3C6-520D8B058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60B1-E216-46F2-AF9F-0C9B44B5AC5A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86D-FF5C-4F31-B3C6-520D8B058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60B1-E216-46F2-AF9F-0C9B44B5AC5A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86D-FF5C-4F31-B3C6-520D8B058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60B1-E216-46F2-AF9F-0C9B44B5AC5A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86D-FF5C-4F31-B3C6-520D8B058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60B1-E216-46F2-AF9F-0C9B44B5AC5A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86D-FF5C-4F31-B3C6-520D8B058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60B1-E216-46F2-AF9F-0C9B44B5AC5A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86D-FF5C-4F31-B3C6-520D8B058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60B1-E216-46F2-AF9F-0C9B44B5AC5A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86D-FF5C-4F31-B3C6-520D8B058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60B1-E216-46F2-AF9F-0C9B44B5AC5A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86D-FF5C-4F31-B3C6-520D8B058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60B1-E216-46F2-AF9F-0C9B44B5AC5A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86D-FF5C-4F31-B3C6-520D8B058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F60B1-E216-46F2-AF9F-0C9B44B5AC5A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9086D-FF5C-4F31-B3C6-520D8B058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AeroFS\Skola\Fyzik&#225;ln&#237;%20semin&#225;&#345;\save_nula_hromadek_20_20.av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AeroFS\Skola\Fyzik&#225;ln&#237;%20semin&#225;&#345;\save_dve_zbyly.av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oesel/mravenc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thon.org/" TargetMode="External"/><Relationship Id="rId2" Type="http://schemas.openxmlformats.org/officeDocument/2006/relationships/hyperlink" Target="http://www.pygam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spad.com/" TargetMode="External"/><Relationship Id="rId4" Type="http://schemas.openxmlformats.org/officeDocument/2006/relationships/hyperlink" Target="http://inventwithpython.com/pygamecheatsheet.pn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pyth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AeroFS\Skola\Fyzik&#225;ln&#237;%20semin&#225;&#345;\save_2_mc.av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cs-CZ" dirty="0" smtClean="0"/>
              <a:t>Jak mravenci staví věže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Fyzikální seminář 2012</a:t>
            </a:r>
          </a:p>
          <a:p>
            <a:r>
              <a:rPr lang="cs-CZ" dirty="0" smtClean="0"/>
              <a:t>David </a:t>
            </a:r>
            <a:r>
              <a:rPr lang="cs-CZ" dirty="0" err="1" smtClean="0"/>
              <a:t>Roesel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27584" y="24208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i="1" dirty="0" smtClean="0">
                <a:latin typeface="+mj-lt"/>
                <a:ea typeface="+mj-ea"/>
                <a:cs typeface="+mj-cs"/>
              </a:rPr>
              <a:t>(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demonstrace</a:t>
            </a:r>
            <a:r>
              <a:rPr kumimoji="0" lang="cs-CZ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samoorganizujícího</a:t>
            </a:r>
            <a:r>
              <a:rPr kumimoji="0" lang="cs-CZ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 systému)</a:t>
            </a:r>
            <a:endParaRPr kumimoji="0" lang="cs-CZ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634405">
            <a:off x="7470994" y="820616"/>
            <a:ext cx="677466" cy="74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4606916">
            <a:off x="2699507" y="575026"/>
            <a:ext cx="677466" cy="74016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155111">
            <a:off x="6473365" y="5219159"/>
            <a:ext cx="677466" cy="7401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203502">
            <a:off x="998115" y="5335854"/>
            <a:ext cx="677466" cy="7401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6950"/>
          </a:xfrm>
        </p:spPr>
        <p:txBody>
          <a:bodyPr>
            <a:normAutofit/>
          </a:bodyPr>
          <a:lstStyle/>
          <a:p>
            <a:r>
              <a:rPr lang="cs-CZ" dirty="0" smtClean="0"/>
              <a:t>Více mravenců než tyčinek</a:t>
            </a:r>
            <a:endParaRPr lang="cs-CZ" dirty="0"/>
          </a:p>
        </p:txBody>
      </p:sp>
      <p:pic>
        <p:nvPicPr>
          <p:cNvPr id="6" name="save_nula_hromadek_20_20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18332" y="836712"/>
            <a:ext cx="5883176" cy="58831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6950"/>
          </a:xfrm>
        </p:spPr>
        <p:txBody>
          <a:bodyPr>
            <a:normAutofit/>
          </a:bodyPr>
          <a:lstStyle/>
          <a:p>
            <a:r>
              <a:rPr lang="cs-CZ" dirty="0" smtClean="0"/>
              <a:t>Když zbývají dvě hromádky</a:t>
            </a:r>
            <a:endParaRPr lang="cs-CZ" dirty="0"/>
          </a:p>
        </p:txBody>
      </p:sp>
      <p:pic>
        <p:nvPicPr>
          <p:cNvPr id="5" name="save_dve_zbyly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91680" y="836712"/>
            <a:ext cx="5859016" cy="5859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Výsledky: Detaily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Když bylo více mravenců, než jehliček, mravenci rozebrali všechny hromádky a neměli kam jehličky odložit.</a:t>
            </a:r>
          </a:p>
          <a:p>
            <a:r>
              <a:rPr lang="cs-CZ" dirty="0"/>
              <a:t>Často se proces „zasekl“ na dvou/třech hromádkách</a:t>
            </a:r>
          </a:p>
          <a:p>
            <a:pPr lvl="1"/>
            <a:r>
              <a:rPr lang="cs-CZ" dirty="0"/>
              <a:t>Čekání na fluktuaci – časem všechny rozeberou</a:t>
            </a:r>
          </a:p>
          <a:p>
            <a:pPr lvl="1"/>
            <a:r>
              <a:rPr lang="cs-CZ" dirty="0"/>
              <a:t>Maximum ale i 3 hodiny</a:t>
            </a:r>
          </a:p>
        </p:txBody>
      </p:sp>
    </p:spTree>
    <p:extLst>
      <p:ext uri="{BB962C8B-B14F-4D97-AF65-F5344CB8AC3E}">
        <p14:creationId xmlns:p14="http://schemas.microsoft.com/office/powerpoint/2010/main" xmlns="" val="3558523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 je nereálný</a:t>
            </a:r>
          </a:p>
          <a:p>
            <a:pPr lvl="1"/>
            <a:r>
              <a:rPr lang="cs-CZ" dirty="0" smtClean="0"/>
              <a:t>Jednotliví mravenci spolu nekomunikují</a:t>
            </a:r>
          </a:p>
          <a:p>
            <a:pPr lvl="1"/>
            <a:r>
              <a:rPr lang="cs-CZ" dirty="0" smtClean="0"/>
              <a:t>Pohyb mravenců je náhodný – nechodí „za něčím“</a:t>
            </a:r>
          </a:p>
          <a:p>
            <a:pPr lvl="1"/>
            <a:r>
              <a:rPr lang="cs-CZ" dirty="0" smtClean="0"/>
              <a:t>Nedochází ke kolizím </a:t>
            </a:r>
          </a:p>
          <a:p>
            <a:pPr lvl="2"/>
            <a:r>
              <a:rPr lang="cs-CZ" dirty="0"/>
              <a:t>M</a:t>
            </a:r>
            <a:r>
              <a:rPr lang="cs-CZ" dirty="0" smtClean="0"/>
              <a:t>ravenci přemýšlí po jednom.</a:t>
            </a:r>
          </a:p>
          <a:p>
            <a:pPr lvl="1"/>
            <a:r>
              <a:rPr lang="cs-CZ" dirty="0" smtClean="0"/>
              <a:t>Mravenci staví „věže“</a:t>
            </a:r>
          </a:p>
          <a:p>
            <a:pPr lvl="2"/>
            <a:r>
              <a:rPr lang="cs-CZ" dirty="0" smtClean="0"/>
              <a:t>Pravděpodobnost naražení na velkou hromádku je stejná, jako na potkání jednotlivé jehličky.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Chcete si to taky zkusit?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Můžete si zkusit</a:t>
            </a:r>
          </a:p>
          <a:p>
            <a:pPr lvl="1"/>
            <a:r>
              <a:rPr lang="cs-CZ" dirty="0" smtClean="0"/>
              <a:t>Měnit parametry simulace</a:t>
            </a:r>
          </a:p>
          <a:p>
            <a:pPr lvl="1"/>
            <a:r>
              <a:rPr lang="cs-CZ" dirty="0" smtClean="0"/>
              <a:t>Měnit programování mravenců</a:t>
            </a:r>
          </a:p>
          <a:p>
            <a:r>
              <a:rPr lang="cs-CZ" dirty="0" smtClean="0"/>
              <a:t>Všechny použité nástroje jsou </a:t>
            </a:r>
            <a:br>
              <a:rPr lang="cs-CZ" dirty="0" smtClean="0"/>
            </a:br>
            <a:r>
              <a:rPr lang="cs-CZ" b="1" dirty="0" smtClean="0"/>
              <a:t>zdarma</a:t>
            </a:r>
            <a:r>
              <a:rPr lang="cs-CZ" dirty="0" smtClean="0"/>
              <a:t> a </a:t>
            </a:r>
            <a:r>
              <a:rPr lang="cs-CZ" b="1" dirty="0" err="1" smtClean="0"/>
              <a:t>multiplatformní</a:t>
            </a:r>
            <a:r>
              <a:rPr lang="cs-CZ" dirty="0" smtClean="0"/>
              <a:t>. </a:t>
            </a:r>
          </a:p>
          <a:p>
            <a:r>
              <a:rPr lang="cs-CZ" dirty="0" smtClean="0"/>
              <a:t>Kód je k nahlédnutí (ke stažení) zde: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hlinkClick r:id="rId2"/>
              </a:rPr>
              <a:t>https://github.com/roesel/mravenci</a:t>
            </a:r>
            <a:endParaRPr lang="cs-CZ" dirty="0" smtClean="0"/>
          </a:p>
          <a:p>
            <a:r>
              <a:rPr lang="cs-CZ" dirty="0" smtClean="0"/>
              <a:t>Je zcela otevřený a detailně okomentovaný.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Shinners</a:t>
            </a:r>
            <a:r>
              <a:rPr lang="cs-CZ" sz="2000" dirty="0" smtClean="0"/>
              <a:t> P., (2011). </a:t>
            </a:r>
            <a:r>
              <a:rPr lang="cs-CZ" sz="2000" i="1" dirty="0" err="1" smtClean="0"/>
              <a:t>PyGame</a:t>
            </a:r>
            <a:r>
              <a:rPr lang="cs-CZ" sz="2000" i="1" dirty="0" smtClean="0"/>
              <a:t> </a:t>
            </a:r>
            <a:r>
              <a:rPr lang="cs-CZ" sz="2000" dirty="0" smtClean="0"/>
              <a:t>z </a:t>
            </a:r>
            <a:r>
              <a:rPr lang="cs-CZ" sz="2000" dirty="0" smtClean="0">
                <a:hlinkClick r:id="rId2"/>
              </a:rPr>
              <a:t>www.</a:t>
            </a:r>
            <a:r>
              <a:rPr lang="cs-CZ" sz="2000" dirty="0" err="1" smtClean="0">
                <a:hlinkClick r:id="rId2"/>
              </a:rPr>
              <a:t>pygame.org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Rossum</a:t>
            </a:r>
            <a:r>
              <a:rPr lang="cs-CZ" sz="2000" dirty="0" smtClean="0"/>
              <a:t> G., </a:t>
            </a:r>
            <a:r>
              <a:rPr lang="cs-CZ" sz="2000" dirty="0" err="1" smtClean="0"/>
              <a:t>Drake</a:t>
            </a:r>
            <a:r>
              <a:rPr lang="cs-CZ" sz="2000" dirty="0" smtClean="0"/>
              <a:t> F.L., (2011). </a:t>
            </a:r>
            <a:r>
              <a:rPr lang="cs-CZ" sz="2000" i="1" dirty="0" smtClean="0"/>
              <a:t>Python Reference </a:t>
            </a:r>
            <a:r>
              <a:rPr lang="cs-CZ" sz="2000" i="1" dirty="0" err="1" smtClean="0"/>
              <a:t>Manual</a:t>
            </a:r>
            <a:r>
              <a:rPr lang="cs-CZ" sz="2000" dirty="0" smtClean="0"/>
              <a:t> z </a:t>
            </a:r>
            <a:r>
              <a:rPr lang="cs-CZ" sz="2000" dirty="0" smtClean="0">
                <a:hlinkClick r:id="rId3"/>
              </a:rPr>
              <a:t>http://www.python.</a:t>
            </a:r>
            <a:r>
              <a:rPr lang="cs-CZ" sz="2000" dirty="0" err="1" smtClean="0">
                <a:hlinkClick r:id="rId3"/>
              </a:rPr>
              <a:t>org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Sweigart</a:t>
            </a:r>
            <a:r>
              <a:rPr lang="cs-CZ" sz="2000" dirty="0" smtClean="0"/>
              <a:t> A., (2011). </a:t>
            </a:r>
            <a:r>
              <a:rPr lang="cs-CZ" sz="2000" i="1" dirty="0" err="1" smtClean="0"/>
              <a:t>PyGame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Cheatsheet</a:t>
            </a:r>
            <a:r>
              <a:rPr lang="cs-CZ" sz="2000" dirty="0" smtClean="0"/>
              <a:t> z </a:t>
            </a:r>
            <a:r>
              <a:rPr lang="cs-CZ" sz="2000" dirty="0" smtClean="0">
                <a:hlinkClick r:id="rId4"/>
              </a:rPr>
              <a:t>http://inventwithpython.com/pygamecheatsheet.png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Fiala J., (2011). </a:t>
            </a:r>
            <a:r>
              <a:rPr lang="cs-CZ" sz="2000" i="1" dirty="0" err="1" smtClean="0"/>
              <a:t>PSPad</a:t>
            </a:r>
            <a:r>
              <a:rPr lang="cs-CZ" sz="2000" dirty="0" smtClean="0"/>
              <a:t> z </a:t>
            </a:r>
            <a:r>
              <a:rPr lang="cs-CZ" sz="2000" dirty="0" smtClean="0">
                <a:hlinkClick r:id="rId5"/>
              </a:rPr>
              <a:t>http://www.</a:t>
            </a:r>
            <a:r>
              <a:rPr lang="cs-CZ" sz="2000" dirty="0" err="1" smtClean="0">
                <a:hlinkClick r:id="rId5"/>
              </a:rPr>
              <a:t>pspad.com</a:t>
            </a:r>
            <a:r>
              <a:rPr lang="cs-CZ" sz="2000" dirty="0" smtClean="0"/>
              <a:t>. </a:t>
            </a:r>
          </a:p>
          <a:p>
            <a:r>
              <a:rPr lang="cs-CZ" sz="2000" dirty="0" smtClean="0"/>
              <a:t>Grafické prvky byly vyrobeny speciálně pro tento projekt.</a:t>
            </a:r>
          </a:p>
          <a:p>
            <a:pPr lvl="1"/>
            <a:r>
              <a:rPr lang="cs-CZ" sz="1600" i="1" dirty="0" smtClean="0"/>
              <a:t>(mravenec, tyčinky a materiály v prezentaci)</a:t>
            </a:r>
            <a:endParaRPr lang="cs-CZ" sz="1600" i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4221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Poděkování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11560" y="5373216"/>
            <a:ext cx="8229600" cy="3691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000" dirty="0" smtClean="0"/>
              <a:t>Rád bych </a:t>
            </a:r>
            <a:r>
              <a:rPr lang="cs-CZ" sz="2000" dirty="0" smtClean="0"/>
              <a:t>poděkoval své sestře, </a:t>
            </a:r>
            <a:r>
              <a:rPr lang="cs-CZ" sz="2000" dirty="0" smtClean="0"/>
              <a:t>FJFI ČVUT a obzvláště pak </a:t>
            </a:r>
            <a:r>
              <a:rPr lang="cs-CZ" sz="2000" dirty="0" smtClean="0"/>
              <a:t>Ing. Vojtěchu Svobodovi, CSc. </a:t>
            </a:r>
            <a:r>
              <a:rPr lang="cs-CZ" sz="2000" dirty="0" smtClean="0"/>
              <a:t>za skvělý předmět a motivaci</a:t>
            </a:r>
            <a:r>
              <a:rPr lang="cs-CZ" sz="2000" dirty="0" smtClean="0"/>
              <a:t>.</a:t>
            </a:r>
            <a:endParaRPr lang="cs-CZ" sz="2000" dirty="0" smtClean="0"/>
          </a:p>
          <a:p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xmlns="" val="3465308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1967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Motivace</a:t>
            </a:r>
          </a:p>
          <a:p>
            <a:r>
              <a:rPr lang="cs-CZ" dirty="0" smtClean="0"/>
              <a:t>Cíl</a:t>
            </a:r>
          </a:p>
          <a:p>
            <a:r>
              <a:rPr lang="cs-CZ" dirty="0" smtClean="0"/>
              <a:t>Postup</a:t>
            </a:r>
          </a:p>
          <a:p>
            <a:pPr lvl="1"/>
            <a:r>
              <a:rPr lang="cs-CZ" dirty="0" smtClean="0"/>
              <a:t>Co je potřeba?</a:t>
            </a:r>
          </a:p>
          <a:p>
            <a:pPr lvl="1"/>
            <a:r>
              <a:rPr lang="cs-CZ" dirty="0" smtClean="0"/>
              <a:t>Jak funguje mravenec?</a:t>
            </a:r>
          </a:p>
          <a:p>
            <a:pPr lvl="1"/>
            <a:r>
              <a:rPr lang="cs-CZ" dirty="0" smtClean="0"/>
              <a:t>Nástroje</a:t>
            </a:r>
          </a:p>
          <a:p>
            <a:r>
              <a:rPr lang="cs-CZ" dirty="0" smtClean="0"/>
              <a:t>Výsledky</a:t>
            </a:r>
          </a:p>
          <a:p>
            <a:r>
              <a:rPr lang="cs-CZ" dirty="0" smtClean="0"/>
              <a:t>Diskuse</a:t>
            </a:r>
          </a:p>
          <a:p>
            <a:r>
              <a:rPr lang="cs-CZ" dirty="0" smtClean="0"/>
              <a:t>Chcete si to také zkusit?</a:t>
            </a:r>
          </a:p>
          <a:p>
            <a:r>
              <a:rPr lang="cs-CZ" dirty="0" smtClean="0"/>
              <a:t>Reference a poděkování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DoD</a:t>
            </a:r>
            <a:r>
              <a:rPr lang="cs-CZ" dirty="0" smtClean="0"/>
              <a:t> na Informatice MFF UK</a:t>
            </a:r>
          </a:p>
          <a:p>
            <a:pPr lvl="1"/>
            <a:r>
              <a:rPr lang="cs-CZ" dirty="0" smtClean="0"/>
              <a:t>Hledání nejkratší cesty městem</a:t>
            </a:r>
          </a:p>
          <a:p>
            <a:pPr lvl="1"/>
            <a:r>
              <a:rPr lang="cs-CZ" dirty="0" smtClean="0"/>
              <a:t>Letecké simulátory</a:t>
            </a:r>
          </a:p>
          <a:p>
            <a:pPr lvl="1"/>
            <a:r>
              <a:rPr lang="cs-CZ" dirty="0" smtClean="0"/>
              <a:t>Umělá inteligence ve střílečkách</a:t>
            </a:r>
          </a:p>
          <a:p>
            <a:pPr lvl="1"/>
            <a:r>
              <a:rPr lang="cs-CZ" b="1" dirty="0" err="1" smtClean="0"/>
              <a:t>Samoorganizující</a:t>
            </a:r>
            <a:r>
              <a:rPr lang="cs-CZ" b="1" dirty="0" smtClean="0"/>
              <a:t> se systémy</a:t>
            </a:r>
          </a:p>
          <a:p>
            <a:r>
              <a:rPr lang="cs-CZ" dirty="0" smtClean="0"/>
              <a:t>Primitivní programovaní jednotlivce vede ve větších počtech k organizované činnosti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Sám si od začátku naprogramovat </a:t>
            </a:r>
            <a:br>
              <a:rPr lang="cs-CZ" dirty="0" smtClean="0"/>
            </a:br>
            <a:r>
              <a:rPr lang="cs-CZ" b="1" dirty="0" smtClean="0"/>
              <a:t>„hloupé mravence co staví mraveniště“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ez „kolektivního myšlení“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šichni mravenci dělají to samé a nemají stanovený cíl</a:t>
            </a:r>
          </a:p>
          <a:p>
            <a:pPr lvl="1"/>
            <a:r>
              <a:rPr lang="cs-CZ" dirty="0" smtClean="0"/>
              <a:t>s grafickým rozhraním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 možností měnit parametry experimentu</a:t>
            </a:r>
          </a:p>
          <a:p>
            <a:pPr lvl="2"/>
            <a:r>
              <a:rPr lang="cs-CZ" dirty="0" smtClean="0"/>
              <a:t>Počet jehliček, počet mravenců, rychlost simulace, rozměry pole, … 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održet vlastnosti správného experimentu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Postup: Co budeme potřebovat?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149080"/>
            <a:ext cx="2602632" cy="1977083"/>
          </a:xfrm>
        </p:spPr>
        <p:txBody>
          <a:bodyPr/>
          <a:lstStyle/>
          <a:p>
            <a:r>
              <a:rPr lang="cs-CZ" dirty="0" smtClean="0"/>
              <a:t>Prostor</a:t>
            </a:r>
          </a:p>
          <a:p>
            <a:pPr lvl="1"/>
            <a:r>
              <a:rPr lang="cs-CZ" dirty="0" smtClean="0"/>
              <a:t>Šachovnice</a:t>
            </a:r>
          </a:p>
          <a:p>
            <a:pPr lvl="1"/>
            <a:r>
              <a:rPr lang="cs-CZ" dirty="0" smtClean="0"/>
              <a:t>Zacyklený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987824" y="4149080"/>
            <a:ext cx="3168352" cy="2005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Mravence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Všichni stejní</a:t>
            </a:r>
            <a:endParaRPr lang="cs-CZ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cs-CZ" sz="2800" dirty="0" smtClean="0"/>
              <a:t>Primitivní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975648" y="4149080"/>
            <a:ext cx="2988840" cy="2077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dirty="0"/>
              <a:t>J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ehličky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Náhodně rozmístěné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1619930"/>
            <a:ext cx="2018959" cy="220580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6641" y="1688823"/>
            <a:ext cx="1008112" cy="100811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1696" y="2414374"/>
            <a:ext cx="903916" cy="90391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2645" y="2673950"/>
            <a:ext cx="936104" cy="93610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675" y="1619930"/>
            <a:ext cx="2205803" cy="220580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Postup: Jak funguje mravenec?</a:t>
            </a:r>
            <a:endParaRPr lang="cs-CZ" dirty="0"/>
          </a:p>
        </p:txBody>
      </p:sp>
      <p:pic>
        <p:nvPicPr>
          <p:cNvPr id="5" name="Zástupný symbol pro obsah 4" descr="mravene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412776"/>
            <a:ext cx="5247493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Postup: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4114800" cy="3273227"/>
          </a:xfrm>
        </p:spPr>
        <p:txBody>
          <a:bodyPr/>
          <a:lstStyle/>
          <a:p>
            <a:r>
              <a:rPr lang="cs-CZ" dirty="0" smtClean="0"/>
              <a:t>Python 2.7.3</a:t>
            </a:r>
          </a:p>
          <a:p>
            <a:pPr lvl="1"/>
            <a:r>
              <a:rPr lang="cs-CZ" dirty="0" smtClean="0">
                <a:hlinkClick r:id="rId2"/>
              </a:rPr>
              <a:t>www.python.</a:t>
            </a:r>
            <a:r>
              <a:rPr lang="cs-CZ" dirty="0" err="1" smtClean="0">
                <a:hlinkClick r:id="rId2"/>
              </a:rPr>
              <a:t>org</a:t>
            </a:r>
            <a:endParaRPr lang="cs-CZ" dirty="0" smtClean="0"/>
          </a:p>
          <a:p>
            <a:pPr lvl="1"/>
            <a:r>
              <a:rPr lang="cs-CZ" dirty="0" smtClean="0"/>
              <a:t>Rychle se v něm píše</a:t>
            </a:r>
          </a:p>
          <a:p>
            <a:pPr lvl="1"/>
            <a:r>
              <a:rPr lang="cs-CZ" dirty="0" smtClean="0"/>
              <a:t>Dá se snadno naučit</a:t>
            </a:r>
          </a:p>
          <a:p>
            <a:pPr lvl="1"/>
            <a:r>
              <a:rPr lang="cs-CZ" dirty="0" smtClean="0"/>
              <a:t>Má elegantní kód</a:t>
            </a:r>
          </a:p>
          <a:p>
            <a:pPr lvl="1"/>
            <a:r>
              <a:rPr lang="cs-CZ" dirty="0" smtClean="0"/>
              <a:t>Je „open </a:t>
            </a:r>
            <a:r>
              <a:rPr lang="cs-CZ" dirty="0" err="1" smtClean="0"/>
              <a:t>source</a:t>
            </a:r>
            <a:r>
              <a:rPr lang="cs-CZ" dirty="0" smtClean="0"/>
              <a:t>“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0" y="2780928"/>
            <a:ext cx="4330824" cy="3301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Pygame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pygame.org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Balík python modulů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Původně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 psaní her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cs-CZ" sz="2800" noProof="0" dirty="0" smtClean="0"/>
              <a:t>„Malý ale šikovný“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 descr="py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628800"/>
            <a:ext cx="3528392" cy="845035"/>
          </a:xfrm>
          <a:prstGeom prst="rect">
            <a:avLst/>
          </a:prstGeom>
        </p:spPr>
      </p:pic>
      <p:pic>
        <p:nvPicPr>
          <p:cNvPr id="8" name="Obrázek 7" descr="pygame_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1484784"/>
            <a:ext cx="3528392" cy="104390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6950"/>
          </a:xfrm>
        </p:spPr>
        <p:txBody>
          <a:bodyPr>
            <a:normAutofit/>
          </a:bodyPr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pic>
        <p:nvPicPr>
          <p:cNvPr id="4" name="save_2_mc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90340" y="908720"/>
            <a:ext cx="5761980" cy="5761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2780928"/>
            <a:ext cx="3821410" cy="38214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Demonstrace se povedla </a:t>
            </a:r>
          </a:p>
          <a:p>
            <a:pPr lvl="1"/>
            <a:r>
              <a:rPr lang="cs-CZ" dirty="0" smtClean="0"/>
              <a:t>Systém se sám zorganizoval</a:t>
            </a:r>
          </a:p>
          <a:p>
            <a:pPr lvl="1"/>
            <a:r>
              <a:rPr lang="cs-CZ" dirty="0" smtClean="0"/>
              <a:t>Mravenci „postavili věž“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314</Words>
  <Application>Microsoft Office PowerPoint</Application>
  <PresentationFormat>Předvádění na obrazovce (4:3)</PresentationFormat>
  <Paragraphs>90</Paragraphs>
  <Slides>16</Slides>
  <Notes>0</Notes>
  <HiddenSlides>0</HiddenSlides>
  <MMClips>3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Jak mravenci staví věže</vt:lpstr>
      <vt:lpstr>Obsah</vt:lpstr>
      <vt:lpstr>Motivace</vt:lpstr>
      <vt:lpstr>Cíl</vt:lpstr>
      <vt:lpstr>Postup: Co budeme potřebovat?</vt:lpstr>
      <vt:lpstr>Postup: Jak funguje mravenec?</vt:lpstr>
      <vt:lpstr>Postup: Nástroje</vt:lpstr>
      <vt:lpstr>Výsledky</vt:lpstr>
      <vt:lpstr>Výsledky</vt:lpstr>
      <vt:lpstr>Více mravenců než tyčinek</vt:lpstr>
      <vt:lpstr>Když zbývají dvě hromádky</vt:lpstr>
      <vt:lpstr>Výsledky: Detaily</vt:lpstr>
      <vt:lpstr>Diskuse</vt:lpstr>
      <vt:lpstr>Chcete si to taky zkusit?</vt:lpstr>
      <vt:lpstr>Reference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</dc:creator>
  <cp:lastModifiedBy>David</cp:lastModifiedBy>
  <cp:revision>45</cp:revision>
  <dcterms:created xsi:type="dcterms:W3CDTF">2012-10-20T13:33:01Z</dcterms:created>
  <dcterms:modified xsi:type="dcterms:W3CDTF">2012-11-09T14:18:31Z</dcterms:modified>
</cp:coreProperties>
</file>