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4" r:id="rId6"/>
    <p:sldId id="261" r:id="rId7"/>
    <p:sldId id="262" r:id="rId8"/>
    <p:sldId id="269" r:id="rId9"/>
    <p:sldId id="268" r:id="rId10"/>
    <p:sldId id="267" r:id="rId11"/>
    <p:sldId id="271" r:id="rId12"/>
    <p:sldId id="272" r:id="rId13"/>
    <p:sldId id="273" r:id="rId14"/>
    <p:sldId id="274" r:id="rId15"/>
    <p:sldId id="275" r:id="rId16"/>
    <p:sldId id="279" r:id="rId17"/>
    <p:sldId id="280" r:id="rId18"/>
    <p:sldId id="281" r:id="rId19"/>
    <p:sldId id="282" r:id="rId20"/>
    <p:sldId id="283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C4-AD3E-4F22-BAAE-746C8F2CECA3}" type="datetimeFigureOut">
              <a:rPr lang="cs-CZ" smtClean="0"/>
              <a:t>04.03.2023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FA3E-3618-4799-A6A2-ECF1E565A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09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C4-AD3E-4F22-BAAE-746C8F2CECA3}" type="datetimeFigureOut">
              <a:rPr lang="cs-CZ" smtClean="0"/>
              <a:t>04.03.2023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FA3E-3618-4799-A6A2-ECF1E565A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96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C4-AD3E-4F22-BAAE-746C8F2CECA3}" type="datetimeFigureOut">
              <a:rPr lang="cs-CZ" smtClean="0"/>
              <a:t>04.03.2023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FA3E-3618-4799-A6A2-ECF1E565A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87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C4-AD3E-4F22-BAAE-746C8F2CECA3}" type="datetimeFigureOut">
              <a:rPr lang="cs-CZ" smtClean="0"/>
              <a:t>04.03.2023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FA3E-3618-4799-A6A2-ECF1E565A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14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C4-AD3E-4F22-BAAE-746C8F2CECA3}" type="datetimeFigureOut">
              <a:rPr lang="cs-CZ" smtClean="0"/>
              <a:t>04.03.2023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FA3E-3618-4799-A6A2-ECF1E565A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10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C4-AD3E-4F22-BAAE-746C8F2CECA3}" type="datetimeFigureOut">
              <a:rPr lang="cs-CZ" smtClean="0"/>
              <a:t>04.03.2023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FA3E-3618-4799-A6A2-ECF1E565A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7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C4-AD3E-4F22-BAAE-746C8F2CECA3}" type="datetimeFigureOut">
              <a:rPr lang="cs-CZ" smtClean="0"/>
              <a:t>04.03.2023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FA3E-3618-4799-A6A2-ECF1E565A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4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C4-AD3E-4F22-BAAE-746C8F2CECA3}" type="datetimeFigureOut">
              <a:rPr lang="cs-CZ" smtClean="0"/>
              <a:t>04.03.2023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FA3E-3618-4799-A6A2-ECF1E565A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34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C4-AD3E-4F22-BAAE-746C8F2CECA3}" type="datetimeFigureOut">
              <a:rPr lang="cs-CZ" smtClean="0"/>
              <a:t>04.03.2023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FA3E-3618-4799-A6A2-ECF1E565A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36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C4-AD3E-4F22-BAAE-746C8F2CECA3}" type="datetimeFigureOut">
              <a:rPr lang="cs-CZ" smtClean="0"/>
              <a:t>04.03.2023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FA3E-3618-4799-A6A2-ECF1E565A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21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C4-AD3E-4F22-BAAE-746C8F2CECA3}" type="datetimeFigureOut">
              <a:rPr lang="cs-CZ" smtClean="0"/>
              <a:t>04.03.2023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FA3E-3618-4799-A6A2-ECF1E565A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6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06BC4-AD3E-4F22-BAAE-746C8F2CECA3}" type="datetimeFigureOut">
              <a:rPr lang="cs-CZ" smtClean="0"/>
              <a:t>04.03.2023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6FA3E-3618-4799-A6A2-ECF1E565A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39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Přírodní radioaktivita</a:t>
            </a:r>
            <a:endParaRPr lang="cs-CZ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5719"/>
          </a:xfrm>
        </p:spPr>
        <p:txBody>
          <a:bodyPr>
            <a:normAutofit fontScale="25000" lnSpcReduction="2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5413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34091"/>
            <a:ext cx="10349285" cy="5857557"/>
          </a:xfrm>
        </p:spPr>
        <p:txBody>
          <a:bodyPr>
            <a:normAutofit fontScale="70000" lnSpcReduction="20000"/>
          </a:bodyPr>
          <a:lstStyle/>
          <a:p>
            <a:pPr marL="0">
              <a:lnSpc>
                <a:spcPct val="110000"/>
              </a:lnSpc>
              <a:buNone/>
              <a:defRPr/>
            </a:pPr>
            <a:r>
              <a:rPr lang="cs-CZ" alt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Kosmogenní radionuklidy</a:t>
            </a:r>
          </a:p>
          <a:p>
            <a:pPr marL="0">
              <a:lnSpc>
                <a:spcPct val="110000"/>
              </a:lnSpc>
              <a:buNone/>
              <a:defRPr/>
            </a:pPr>
            <a:r>
              <a:rPr lang="cs-CZ" alt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Mimoto 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 přírodě vyskytují i některé radionuklidy s poměrně krátkými poločasy přeměny, z nichž nejdůležitější jsou </a:t>
            </a:r>
            <a:r>
              <a:rPr lang="cs-CZ" altLang="cs-CZ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(5730 let) a </a:t>
            </a:r>
            <a:r>
              <a:rPr lang="cs-CZ" altLang="cs-CZ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(12,3 roku) – ty se musí kontinuálně produkovat, což se děje reakcemi s částicemi kosmického záření.</a:t>
            </a:r>
          </a:p>
          <a:p>
            <a:pPr marL="0">
              <a:lnSpc>
                <a:spcPct val="110000"/>
              </a:lnSpc>
              <a:buNone/>
              <a:defRPr/>
            </a:pPr>
            <a:r>
              <a:rPr lang="cs-CZ" altLang="cs-CZ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alt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tvoří reakcí atmosférického dusíku se sekundárními neutrony</a:t>
            </a:r>
          </a:p>
          <a:p>
            <a:pPr marL="0">
              <a:lnSpc>
                <a:spcPct val="110000"/>
              </a:lnSpc>
              <a:buNone/>
              <a:defRPr/>
            </a:pP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cs-CZ" altLang="cs-CZ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+ n → </a:t>
            </a:r>
            <a:r>
              <a:rPr lang="cs-CZ" altLang="cs-CZ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+ p,</a:t>
            </a:r>
          </a:p>
          <a:p>
            <a:pPr marL="0">
              <a:lnSpc>
                <a:spcPct val="110000"/>
              </a:lnSpc>
              <a:buNone/>
              <a:defRPr/>
            </a:pPr>
            <a:r>
              <a:rPr lang="cs-CZ" alt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tritium 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být produkováno dokonce v několika různých reakcích, např. </a:t>
            </a:r>
            <a:endParaRPr lang="cs-CZ" alt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10000"/>
              </a:lnSpc>
              <a:buNone/>
              <a:defRPr/>
            </a:pP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altLang="cs-CZ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+ n → </a:t>
            </a:r>
            <a:r>
              <a:rPr lang="cs-CZ" altLang="cs-CZ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+ </a:t>
            </a:r>
            <a:r>
              <a:rPr lang="cs-CZ" altLang="cs-CZ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pPr marL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cs-CZ" alt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Lze 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též pozorovat další radionuklidy tvořené </a:t>
            </a:r>
            <a:r>
              <a:rPr lang="cs-CZ" alt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interakcí kosmického záření s jádry atomů v atmosféře, 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jejich zastoupení je podstatně nižší.</a:t>
            </a:r>
          </a:p>
          <a:p>
            <a:pPr marL="0">
              <a:lnSpc>
                <a:spcPct val="110000"/>
              </a:lnSpc>
              <a:buNone/>
              <a:defRPr/>
            </a:pPr>
            <a:r>
              <a:rPr lang="cs-CZ" alt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konstantní hladině kosmického záření po desítky tisíc let se postupně </a:t>
            </a:r>
            <a:r>
              <a:rPr lang="cs-CZ" alt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ustavilo 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atmosféře </a:t>
            </a:r>
            <a:r>
              <a:rPr lang="cs-CZ" alt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rovnovážné 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množství těchto radionuklidů. V poslední době </a:t>
            </a:r>
            <a:r>
              <a:rPr lang="cs-CZ" alt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 podstatě od masivního nástupu průmyslové revoluce) se 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však tato rovnováha porušuje uvolňováním uhlíku s menším zastoupením </a:t>
            </a:r>
            <a:r>
              <a:rPr lang="cs-CZ" altLang="cs-CZ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do atmosféry v důsledku vysokého spalování fosilních </a:t>
            </a:r>
            <a:r>
              <a:rPr lang="cs-CZ" alt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paliv a dále 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důsledku jaderných výbuchů (tento zdroj porušování rovnováhy přestal působit s dodržováním zákazu vzdušných a pozemních jaderných testů), </a:t>
            </a:r>
            <a:r>
              <a:rPr lang="cs-CZ" alt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uvolňováním </a:t>
            </a:r>
            <a:r>
              <a:rPr lang="cs-CZ" altLang="cs-CZ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z jaderných elektráren atp.</a:t>
            </a:r>
          </a:p>
          <a:p>
            <a:pPr marL="0">
              <a:lnSpc>
                <a:spcPct val="110000"/>
              </a:lnSpc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7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4501" y="115889"/>
            <a:ext cx="8994237" cy="433387"/>
          </a:xfrm>
        </p:spPr>
        <p:txBody>
          <a:bodyPr/>
          <a:lstStyle/>
          <a:p>
            <a:pPr algn="just">
              <a:defRPr/>
            </a:pPr>
            <a:r>
              <a:rPr lang="cs-CZ" sz="2000" dirty="0">
                <a:solidFill>
                  <a:srgbClr val="002060"/>
                </a:solidFill>
              </a:rPr>
              <a:t> Kosmogenní radionuklidy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299043"/>
              </p:ext>
            </p:extLst>
          </p:nvPr>
        </p:nvGraphicFramePr>
        <p:xfrm>
          <a:off x="1343024" y="549275"/>
          <a:ext cx="9486652" cy="610824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55236">
                  <a:extLst>
                    <a:ext uri="{9D8B030D-6E8A-4147-A177-3AD203B41FA5}">
                      <a16:colId xmlns:a16="http://schemas.microsoft.com/office/drawing/2014/main" val="2440148221"/>
                    </a:ext>
                  </a:extLst>
                </a:gridCol>
                <a:gridCol w="1355236">
                  <a:extLst>
                    <a:ext uri="{9D8B030D-6E8A-4147-A177-3AD203B41FA5}">
                      <a16:colId xmlns:a16="http://schemas.microsoft.com/office/drawing/2014/main" val="791152191"/>
                    </a:ext>
                  </a:extLst>
                </a:gridCol>
                <a:gridCol w="1355236">
                  <a:extLst>
                    <a:ext uri="{9D8B030D-6E8A-4147-A177-3AD203B41FA5}">
                      <a16:colId xmlns:a16="http://schemas.microsoft.com/office/drawing/2014/main" val="3425268833"/>
                    </a:ext>
                  </a:extLst>
                </a:gridCol>
                <a:gridCol w="1355236">
                  <a:extLst>
                    <a:ext uri="{9D8B030D-6E8A-4147-A177-3AD203B41FA5}">
                      <a16:colId xmlns:a16="http://schemas.microsoft.com/office/drawing/2014/main" val="1955644873"/>
                    </a:ext>
                  </a:extLst>
                </a:gridCol>
                <a:gridCol w="1154771">
                  <a:extLst>
                    <a:ext uri="{9D8B030D-6E8A-4147-A177-3AD203B41FA5}">
                      <a16:colId xmlns:a16="http://schemas.microsoft.com/office/drawing/2014/main" val="1509904092"/>
                    </a:ext>
                  </a:extLst>
                </a:gridCol>
                <a:gridCol w="1827888">
                  <a:extLst>
                    <a:ext uri="{9D8B030D-6E8A-4147-A177-3AD203B41FA5}">
                      <a16:colId xmlns:a16="http://schemas.microsoft.com/office/drawing/2014/main" val="1952072170"/>
                    </a:ext>
                  </a:extLst>
                </a:gridCol>
                <a:gridCol w="1083049">
                  <a:extLst>
                    <a:ext uri="{9D8B030D-6E8A-4147-A177-3AD203B41FA5}">
                      <a16:colId xmlns:a16="http://schemas.microsoft.com/office/drawing/2014/main" val="1053090500"/>
                    </a:ext>
                  </a:extLst>
                </a:gridCol>
              </a:tblGrid>
              <a:tr h="391621"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dirty="0" err="1">
                          <a:effectLst/>
                        </a:rPr>
                        <a:t>Radio-nuclide</a:t>
                      </a:r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dirty="0" err="1">
                          <a:effectLst/>
                        </a:rPr>
                        <a:t>Half-life</a:t>
                      </a:r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dirty="0">
                          <a:effectLst/>
                        </a:rPr>
                        <a:t>Major </a:t>
                      </a:r>
                      <a:r>
                        <a:rPr lang="cs-CZ" sz="1100" dirty="0" err="1">
                          <a:effectLst/>
                        </a:rPr>
                        <a:t>Radiations</a:t>
                      </a:r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dirty="0">
                          <a:effectLst/>
                        </a:rPr>
                        <a:t>Target </a:t>
                      </a:r>
                      <a:r>
                        <a:rPr lang="cs-CZ" sz="1100" dirty="0" err="1">
                          <a:effectLst/>
                        </a:rPr>
                        <a:t>Nuclides</a:t>
                      </a:r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1100">
                          <a:effectLst/>
                        </a:rPr>
                        <a:t>Typical Concentrations, Bq/kg</a:t>
                      </a:r>
                    </a:p>
                  </a:txBody>
                  <a:tcPr marL="31956" marR="31956" marT="15978" marB="15978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531748"/>
                  </a:ext>
                </a:extLst>
              </a:tr>
              <a:tr h="391621">
                <a:tc>
                  <a:txBody>
                    <a:bodyPr/>
                    <a:lstStyle/>
                    <a:p>
                      <a:pPr algn="ctr" fontAlgn="t"/>
                      <a:endParaRPr lang="cs-CZ" sz="110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algn="ctr" fontAlgn="t"/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algn="ctr" fontAlgn="t"/>
                      <a:endParaRPr lang="cs-CZ" sz="110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algn="ctr" fontAlgn="t"/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>
                          <a:effectLst/>
                        </a:rPr>
                        <a:t>Air (troposphere)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>
                          <a:effectLst/>
                        </a:rPr>
                        <a:t>Rain Water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>
                          <a:effectLst/>
                        </a:rPr>
                        <a:t>Ocean Water</a:t>
                      </a: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672766884"/>
                  </a:ext>
                </a:extLst>
              </a:tr>
              <a:tr h="251217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10</a:t>
                      </a:r>
                      <a:r>
                        <a:rPr lang="cs-CZ" sz="1100">
                          <a:effectLst/>
                        </a:rPr>
                        <a:t>Be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 smtClean="0">
                          <a:effectLst/>
                        </a:rPr>
                        <a:t>1,600,000 </a:t>
                      </a:r>
                      <a:r>
                        <a:rPr lang="cs-CZ" sz="1100" dirty="0">
                          <a:effectLst/>
                        </a:rPr>
                        <a:t>y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>
                          <a:effectLst/>
                        </a:rPr>
                        <a:t>β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N, O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2 × 10</a:t>
                      </a:r>
                      <a:r>
                        <a:rPr lang="cs-CZ" sz="1100" baseline="30000">
                          <a:effectLst/>
                        </a:rPr>
                        <a:t>−8</a:t>
                      </a:r>
                      <a:endParaRPr lang="cs-CZ" sz="1100">
                        <a:effectLst/>
                      </a:endParaRP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2778512332"/>
                  </a:ext>
                </a:extLst>
              </a:tr>
              <a:tr h="251217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26</a:t>
                      </a:r>
                      <a:r>
                        <a:rPr lang="cs-CZ" sz="1100">
                          <a:effectLst/>
                        </a:rPr>
                        <a:t>Al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 smtClean="0">
                          <a:effectLst/>
                        </a:rPr>
                        <a:t>716,000 y</a:t>
                      </a:r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>
                          <a:effectLst/>
                        </a:rPr>
                        <a:t>γ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Ar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2 × 10</a:t>
                      </a:r>
                      <a:r>
                        <a:rPr lang="cs-CZ" sz="1100" baseline="30000">
                          <a:effectLst/>
                        </a:rPr>
                        <a:t>−10</a:t>
                      </a:r>
                      <a:endParaRPr lang="cs-CZ" sz="1100">
                        <a:effectLst/>
                      </a:endParaRP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1968912634"/>
                  </a:ext>
                </a:extLst>
              </a:tr>
              <a:tr h="221624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36</a:t>
                      </a:r>
                      <a:r>
                        <a:rPr lang="cs-CZ" sz="1100">
                          <a:effectLst/>
                        </a:rPr>
                        <a:t>Cl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 smtClean="0">
                          <a:effectLst/>
                        </a:rPr>
                        <a:t>300,000 y</a:t>
                      </a:r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>
                          <a:effectLst/>
                        </a:rPr>
                        <a:t>β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Ar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 × 10</a:t>
                      </a:r>
                      <a:r>
                        <a:rPr lang="cs-CZ" sz="1100" baseline="30000">
                          <a:effectLst/>
                        </a:rPr>
                        <a:t>−5</a:t>
                      </a:r>
                      <a:endParaRPr lang="cs-CZ" sz="1100">
                        <a:effectLst/>
                      </a:endParaRP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3911788618"/>
                  </a:ext>
                </a:extLst>
              </a:tr>
              <a:tr h="251217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81</a:t>
                      </a:r>
                      <a:r>
                        <a:rPr lang="cs-CZ" sz="1100">
                          <a:effectLst/>
                        </a:rPr>
                        <a:t>Kr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 smtClean="0">
                          <a:effectLst/>
                        </a:rPr>
                        <a:t>229,000 y</a:t>
                      </a:r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K x rays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Kr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3597283928"/>
                  </a:ext>
                </a:extLst>
              </a:tr>
              <a:tr h="233766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14</a:t>
                      </a:r>
                      <a:r>
                        <a:rPr lang="cs-CZ" sz="1100">
                          <a:effectLst/>
                        </a:rPr>
                        <a:t>C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5730 y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>
                          <a:effectLst/>
                        </a:rPr>
                        <a:t>β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N, O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5 × 10</a:t>
                      </a:r>
                      <a:r>
                        <a:rPr lang="cs-CZ" sz="1100" baseline="30000">
                          <a:effectLst/>
                        </a:rPr>
                        <a:t>−3</a:t>
                      </a:r>
                      <a:endParaRPr lang="cs-CZ" sz="1100">
                        <a:effectLst/>
                      </a:endParaRP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3468430823"/>
                  </a:ext>
                </a:extLst>
              </a:tr>
              <a:tr h="233766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32</a:t>
                      </a:r>
                      <a:r>
                        <a:rPr lang="cs-CZ" sz="1100">
                          <a:effectLst/>
                        </a:rPr>
                        <a:t>Si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172 y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>
                          <a:effectLst/>
                        </a:rPr>
                        <a:t>β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Ar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4 × 10</a:t>
                      </a:r>
                      <a:r>
                        <a:rPr lang="cs-CZ" sz="1100" baseline="30000">
                          <a:effectLst/>
                        </a:rPr>
                        <a:t>−7</a:t>
                      </a:r>
                      <a:endParaRPr lang="cs-CZ" sz="1100">
                        <a:effectLst/>
                      </a:endParaRP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3331508671"/>
                  </a:ext>
                </a:extLst>
              </a:tr>
              <a:tr h="293636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39</a:t>
                      </a:r>
                      <a:r>
                        <a:rPr lang="cs-CZ" sz="1100">
                          <a:effectLst/>
                        </a:rPr>
                        <a:t>Ar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269 y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>
                          <a:effectLst/>
                        </a:rPr>
                        <a:t>β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Ar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6 × 10</a:t>
                      </a:r>
                      <a:r>
                        <a:rPr lang="cs-CZ" sz="1100" baseline="30000">
                          <a:effectLst/>
                        </a:rPr>
                        <a:t>−8</a:t>
                      </a:r>
                      <a:endParaRPr lang="cs-CZ" sz="1100">
                        <a:effectLst/>
                      </a:endParaRP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2114670118"/>
                  </a:ext>
                </a:extLst>
              </a:tr>
              <a:tr h="214392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3</a:t>
                      </a:r>
                      <a:r>
                        <a:rPr lang="cs-CZ" sz="1100">
                          <a:effectLst/>
                        </a:rPr>
                        <a:t>H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12.33 y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>
                          <a:effectLst/>
                        </a:rPr>
                        <a:t>β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N, O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1.2 × 10</a:t>
                      </a:r>
                      <a:r>
                        <a:rPr lang="cs-CZ" sz="1100" baseline="30000" dirty="0">
                          <a:effectLst/>
                        </a:rPr>
                        <a:t>−3</a:t>
                      </a:r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7 × 10</a:t>
                      </a:r>
                      <a:r>
                        <a:rPr lang="cs-CZ" sz="1100" baseline="30000">
                          <a:effectLst/>
                        </a:rPr>
                        <a:t>−4</a:t>
                      </a:r>
                      <a:endParaRPr lang="cs-CZ" sz="1100">
                        <a:effectLst/>
                      </a:endParaRP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3309141486"/>
                  </a:ext>
                </a:extLst>
              </a:tr>
              <a:tr h="247900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22</a:t>
                      </a:r>
                      <a:r>
                        <a:rPr lang="cs-CZ" sz="1100">
                          <a:effectLst/>
                        </a:rPr>
                        <a:t>Na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2.60 y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>
                          <a:effectLst/>
                        </a:rPr>
                        <a:t>β</a:t>
                      </a:r>
                      <a:r>
                        <a:rPr lang="el-GR" sz="1100" baseline="30000">
                          <a:effectLst/>
                        </a:rPr>
                        <a:t>+</a:t>
                      </a:r>
                      <a:endParaRPr lang="el-GR" sz="110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Ar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1 × 10</a:t>
                      </a:r>
                      <a:r>
                        <a:rPr lang="cs-CZ" sz="1100" baseline="30000" dirty="0">
                          <a:effectLst/>
                        </a:rPr>
                        <a:t>−6</a:t>
                      </a:r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2.8 × 10</a:t>
                      </a:r>
                      <a:r>
                        <a:rPr lang="cs-CZ" sz="1100" baseline="30000">
                          <a:effectLst/>
                        </a:rPr>
                        <a:t>−4</a:t>
                      </a:r>
                      <a:endParaRPr lang="cs-CZ" sz="110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602775951"/>
                  </a:ext>
                </a:extLst>
              </a:tr>
              <a:tr h="227726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35</a:t>
                      </a:r>
                      <a:r>
                        <a:rPr lang="cs-CZ" sz="1100">
                          <a:effectLst/>
                        </a:rPr>
                        <a:t>S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87.51 d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 dirty="0">
                          <a:effectLst/>
                        </a:rPr>
                        <a:t>β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Ar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1.3 × 10</a:t>
                      </a:r>
                      <a:r>
                        <a:rPr lang="cs-CZ" sz="1100" baseline="30000" dirty="0">
                          <a:effectLst/>
                        </a:rPr>
                        <a:t>−4</a:t>
                      </a:r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7.7 × 10</a:t>
                      </a:r>
                      <a:r>
                        <a:rPr lang="cs-CZ" sz="1100" baseline="30000" dirty="0">
                          <a:effectLst/>
                        </a:rPr>
                        <a:t>−3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dirty="0" smtClean="0">
                          <a:effectLst/>
                        </a:rPr>
                        <a:t>– 107 </a:t>
                      </a:r>
                      <a:r>
                        <a:rPr lang="cs-CZ" sz="1100" dirty="0">
                          <a:effectLst/>
                        </a:rPr>
                        <a:t>× 10</a:t>
                      </a:r>
                      <a:r>
                        <a:rPr lang="cs-CZ" sz="1100" baseline="30000" dirty="0">
                          <a:effectLst/>
                        </a:rPr>
                        <a:t>−3</a:t>
                      </a:r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310758614"/>
                  </a:ext>
                </a:extLst>
              </a:tr>
              <a:tr h="233766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7</a:t>
                      </a:r>
                      <a:r>
                        <a:rPr lang="cs-CZ" sz="1100">
                          <a:effectLst/>
                        </a:rPr>
                        <a:t>Be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53.29 d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>
                          <a:effectLst/>
                        </a:rPr>
                        <a:t>γ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N, O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0.01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0.66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3190457625"/>
                  </a:ext>
                </a:extLst>
              </a:tr>
              <a:tr h="226704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37</a:t>
                      </a:r>
                      <a:r>
                        <a:rPr lang="cs-CZ" sz="1100">
                          <a:effectLst/>
                        </a:rPr>
                        <a:t>Ar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35.0 d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K x rays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Ar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3.5 × 10</a:t>
                      </a:r>
                      <a:r>
                        <a:rPr lang="cs-CZ" sz="1100" baseline="30000" dirty="0">
                          <a:effectLst/>
                        </a:rPr>
                        <a:t>−5</a:t>
                      </a:r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endParaRPr lang="cs-CZ" sz="1100"/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3286801013"/>
                  </a:ext>
                </a:extLst>
              </a:tr>
              <a:tr h="214392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 dirty="0">
                          <a:effectLst/>
                        </a:rPr>
                        <a:t>33</a:t>
                      </a:r>
                      <a:r>
                        <a:rPr lang="cs-CZ" sz="1100" dirty="0">
                          <a:effectLst/>
                        </a:rPr>
                        <a:t>P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25.3 d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 dirty="0">
                          <a:effectLst/>
                        </a:rPr>
                        <a:t>β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Ar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1.3 × 10</a:t>
                      </a:r>
                      <a:r>
                        <a:rPr lang="cs-CZ" sz="1100" baseline="30000" dirty="0">
                          <a:effectLst/>
                        </a:rPr>
                        <a:t>−3</a:t>
                      </a:r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2213110012"/>
                  </a:ext>
                </a:extLst>
              </a:tr>
              <a:tr h="231202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32</a:t>
                      </a:r>
                      <a:r>
                        <a:rPr lang="cs-CZ" sz="1100">
                          <a:effectLst/>
                        </a:rPr>
                        <a:t>P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14.26 d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>
                          <a:effectLst/>
                        </a:rPr>
                        <a:t>β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Ar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2.3 × 10</a:t>
                      </a:r>
                      <a:r>
                        <a:rPr lang="cs-CZ" sz="1100" baseline="30000" dirty="0">
                          <a:effectLst/>
                        </a:rPr>
                        <a:t>−4</a:t>
                      </a:r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2125956914"/>
                  </a:ext>
                </a:extLst>
              </a:tr>
              <a:tr h="233766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28</a:t>
                      </a:r>
                      <a:r>
                        <a:rPr lang="cs-CZ" sz="1100">
                          <a:effectLst/>
                        </a:rPr>
                        <a:t>Mg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20.91 h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>
                          <a:effectLst/>
                        </a:rPr>
                        <a:t>β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Ar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3229465407"/>
                  </a:ext>
                </a:extLst>
              </a:tr>
              <a:tr h="239097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 dirty="0">
                          <a:effectLst/>
                        </a:rPr>
                        <a:t>24</a:t>
                      </a:r>
                      <a:r>
                        <a:rPr lang="cs-CZ" sz="1100" dirty="0">
                          <a:effectLst/>
                        </a:rPr>
                        <a:t>Na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14.96 h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>
                          <a:effectLst/>
                        </a:rPr>
                        <a:t>β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Ar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3.0 × 10</a:t>
                      </a:r>
                      <a:r>
                        <a:rPr lang="cs-CZ" sz="1100" baseline="30000" dirty="0">
                          <a:effectLst/>
                        </a:rPr>
                        <a:t>−3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dirty="0" smtClean="0">
                          <a:effectLst/>
                        </a:rPr>
                        <a:t>− 5.9 </a:t>
                      </a:r>
                      <a:r>
                        <a:rPr lang="cs-CZ" sz="1100" dirty="0">
                          <a:effectLst/>
                        </a:rPr>
                        <a:t>× 10</a:t>
                      </a:r>
                      <a:r>
                        <a:rPr lang="cs-CZ" sz="1100" baseline="30000" dirty="0">
                          <a:effectLst/>
                        </a:rPr>
                        <a:t>−3</a:t>
                      </a:r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605226630"/>
                  </a:ext>
                </a:extLst>
              </a:tr>
              <a:tr h="306428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38</a:t>
                      </a:r>
                      <a:r>
                        <a:rPr lang="cs-CZ" sz="1100">
                          <a:effectLst/>
                        </a:rPr>
                        <a:t>S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2.84 h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>
                          <a:effectLst/>
                        </a:rPr>
                        <a:t>β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Ar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6.6 × 10</a:t>
                      </a:r>
                      <a:r>
                        <a:rPr lang="cs-CZ" sz="1100" baseline="30000" dirty="0">
                          <a:effectLst/>
                        </a:rPr>
                        <a:t>−2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dirty="0" smtClean="0">
                          <a:effectLst/>
                        </a:rPr>
                        <a:t>− 21.8 </a:t>
                      </a:r>
                      <a:r>
                        <a:rPr lang="cs-CZ" sz="1100" dirty="0">
                          <a:effectLst/>
                        </a:rPr>
                        <a:t>× 10</a:t>
                      </a:r>
                      <a:r>
                        <a:rPr lang="cs-CZ" sz="1100" baseline="30000" dirty="0">
                          <a:effectLst/>
                        </a:rPr>
                        <a:t>−2</a:t>
                      </a:r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1650158179"/>
                  </a:ext>
                </a:extLst>
              </a:tr>
              <a:tr h="233766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31</a:t>
                      </a:r>
                      <a:r>
                        <a:rPr lang="cs-CZ" sz="1100">
                          <a:effectLst/>
                        </a:rPr>
                        <a:t>Si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2.62 h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>
                          <a:effectLst/>
                        </a:rPr>
                        <a:t>β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Ar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3676214001"/>
                  </a:ext>
                </a:extLst>
              </a:tr>
              <a:tr h="233766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18</a:t>
                      </a:r>
                      <a:r>
                        <a:rPr lang="cs-CZ" sz="1100">
                          <a:effectLst/>
                        </a:rPr>
                        <a:t>F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1.83 h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>
                          <a:effectLst/>
                        </a:rPr>
                        <a:t>β</a:t>
                      </a:r>
                      <a:r>
                        <a:rPr lang="el-GR" sz="1100" baseline="30000">
                          <a:effectLst/>
                        </a:rPr>
                        <a:t>+</a:t>
                      </a:r>
                      <a:endParaRPr lang="el-GR" sz="110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Ar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1281627754"/>
                  </a:ext>
                </a:extLst>
              </a:tr>
              <a:tr h="221931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39</a:t>
                      </a:r>
                      <a:r>
                        <a:rPr lang="cs-CZ" sz="1100">
                          <a:effectLst/>
                        </a:rPr>
                        <a:t>Cl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55.6 m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>
                          <a:effectLst/>
                        </a:rPr>
                        <a:t>β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Ar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1.7 × 10</a:t>
                      </a:r>
                      <a:r>
                        <a:rPr lang="cs-CZ" sz="1100" baseline="30000" dirty="0">
                          <a:effectLst/>
                        </a:rPr>
                        <a:t>−1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dirty="0" smtClean="0">
                          <a:effectLst/>
                        </a:rPr>
                        <a:t>− 8.3 </a:t>
                      </a:r>
                      <a:r>
                        <a:rPr lang="cs-CZ" sz="1100" dirty="0">
                          <a:effectLst/>
                        </a:rPr>
                        <a:t>× 10</a:t>
                      </a:r>
                      <a:r>
                        <a:rPr lang="cs-CZ" sz="1100" baseline="30000" dirty="0">
                          <a:effectLst/>
                        </a:rPr>
                        <a:t>−1</a:t>
                      </a:r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3500662897"/>
                  </a:ext>
                </a:extLst>
              </a:tr>
              <a:tr h="289955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38</a:t>
                      </a:r>
                      <a:r>
                        <a:rPr lang="cs-CZ" sz="1100">
                          <a:effectLst/>
                        </a:rPr>
                        <a:t>Cl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37.24 m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>
                          <a:effectLst/>
                        </a:rPr>
                        <a:t>β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Ar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1.5 × 10</a:t>
                      </a:r>
                      <a:r>
                        <a:rPr lang="cs-CZ" sz="1100" baseline="30000" dirty="0">
                          <a:effectLst/>
                        </a:rPr>
                        <a:t>−1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dirty="0" smtClean="0">
                          <a:effectLst/>
                        </a:rPr>
                        <a:t>− 25 </a:t>
                      </a:r>
                      <a:r>
                        <a:rPr lang="cs-CZ" sz="1100" dirty="0">
                          <a:effectLst/>
                        </a:rPr>
                        <a:t>× 10</a:t>
                      </a:r>
                      <a:r>
                        <a:rPr lang="cs-CZ" sz="1100" baseline="30000" dirty="0">
                          <a:effectLst/>
                        </a:rPr>
                        <a:t>−1</a:t>
                      </a:r>
                      <a:endParaRPr lang="cs-CZ" sz="1100" dirty="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1163624943"/>
                  </a:ext>
                </a:extLst>
              </a:tr>
              <a:tr h="233766">
                <a:tc>
                  <a:txBody>
                    <a:bodyPr/>
                    <a:lstStyle/>
                    <a:p>
                      <a:pPr fontAlgn="t"/>
                      <a:r>
                        <a:rPr lang="cs-CZ" sz="1100" baseline="30000">
                          <a:effectLst/>
                        </a:rPr>
                        <a:t>34m</a:t>
                      </a:r>
                      <a:r>
                        <a:rPr lang="cs-CZ" sz="1100">
                          <a:effectLst/>
                        </a:rPr>
                        <a:t>Cl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32.0 m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>
                          <a:effectLst/>
                        </a:rPr>
                        <a:t>β</a:t>
                      </a:r>
                      <a:r>
                        <a:rPr lang="el-GR" sz="1100" baseline="30000">
                          <a:effectLst/>
                        </a:rPr>
                        <a:t>+</a:t>
                      </a:r>
                      <a:endParaRPr lang="el-GR" sz="1100">
                        <a:effectLst/>
                      </a:endParaRP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Ar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--</a:t>
                      </a:r>
                    </a:p>
                  </a:txBody>
                  <a:tcPr marL="31956" marR="31956" marT="15978" marB="15978"/>
                </a:tc>
                <a:extLst>
                  <a:ext uri="{0D108BD9-81ED-4DB2-BD59-A6C34878D82A}">
                    <a16:rowId xmlns:a16="http://schemas.microsoft.com/office/drawing/2014/main" val="389558797"/>
                  </a:ext>
                </a:extLst>
              </a:tr>
            </a:tbl>
          </a:graphicData>
        </a:graphic>
      </p:graphicFrame>
      <p:sp>
        <p:nvSpPr>
          <p:cNvPr id="15563" name="Rectangle 1"/>
          <p:cNvSpPr>
            <a:spLocks noChangeArrowheads="1"/>
          </p:cNvSpPr>
          <p:nvPr/>
        </p:nvSpPr>
        <p:spPr bwMode="auto">
          <a:xfrm>
            <a:off x="1343025" y="908050"/>
            <a:ext cx="1873250" cy="963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03136" rIns="0" bIns="10156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58800" b="1" baseline="30000">
                <a:solidFill>
                  <a:srgbClr val="724128"/>
                </a:solidFill>
                <a:cs typeface="Arial" panose="020B0604020202020204" pitchFamily="34" charset="0"/>
              </a:rPr>
              <a:t> </a:t>
            </a:r>
            <a:endParaRPr lang="en-GB" altLang="cs-CZ" sz="1800"/>
          </a:p>
        </p:txBody>
      </p:sp>
    </p:spTree>
    <p:extLst>
      <p:ext uri="{BB962C8B-B14F-4D97-AF65-F5344CB8AC3E}">
        <p14:creationId xmlns:p14="http://schemas.microsoft.com/office/powerpoint/2010/main" val="14397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olac_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97" y="454039"/>
            <a:ext cx="9104243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30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16834"/>
            <a:ext cx="10515600" cy="586011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Radon a jeho dceřiné produkty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První náznaky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specifické chorobě horníků ve stříbrných dolech v Krušných horách (Jáchymov, </a:t>
            </a:r>
            <a:r>
              <a:rPr lang="cs-CZ" alt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Schneeberg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na přelomu středověku a novověku. Diagnóza – rakovina plic – rozeznána až ve 20. století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Táž choroba nebyla zjištěna v jiných stříbrných dolech, např. v Kutné Hoře nebo Jihlavě.</a:t>
            </a:r>
            <a:endParaRPr lang="cs-CZ" alt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1952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poprvé zjištěno, že hlavním důvodem je vdechování krátkodobých produktů přeměny radonu, jejich usazování na povrchu dýchacích cest a z toho plynoucí ozařování kmenových buněk jejich výstelky (W.F. Bale – USA, F. Běhounek – ČSR).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1978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 ČSSR zahájena příprava na radonový program, především v Jáchymově.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1982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zjištěno, že pórobetonové stavební materiály z provozovny v Poříčí u Trutnova obsahují cca 10x více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než připouští v té době připravovaná norma. Důvod: surovina – elektrárenský popílek z elektrárny Poříčí. 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Podobný případ – škvára po bývalé revírní elektrárně v Rynholci použitá pro výrobu stavebních materiálů – v montovaných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domcích typu START dávkový příkon 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 5-10x vyšší než přírodní pozadí a koncentrace radonu do dvojnásobku hygienické normy. 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Polovina 80. let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nalezeny domy s  vysokými koncentracemi radonu pronikajícího z podloží, 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experimentálně byly ověřovány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sanačních </a:t>
            </a:r>
            <a:r>
              <a:rPr lang="cs-CZ" altLang="cs-CZ" sz="2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postupy, zahájeno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systematické proměřování území 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 a vymezeny oblasti s předpokládaným nízkým, středním a vysokým radonovým rizikem, zpracována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prognózní mapa radonového rizika.</a:t>
            </a:r>
          </a:p>
        </p:txBody>
      </p:sp>
    </p:spTree>
    <p:extLst>
      <p:ext uri="{BB962C8B-B14F-4D97-AF65-F5344CB8AC3E}">
        <p14:creationId xmlns:p14="http://schemas.microsoft.com/office/powerpoint/2010/main" val="174353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246" y="476443"/>
            <a:ext cx="3614530" cy="3609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radonového rizika v ČR</a:t>
            </a:r>
          </a:p>
          <a:p>
            <a:endParaRPr lang="cs-CZ" sz="2000" dirty="0"/>
          </a:p>
        </p:txBody>
      </p:sp>
      <p:pic>
        <p:nvPicPr>
          <p:cNvPr id="4" name="Picture 3" descr="Radonmap"/>
          <p:cNvPicPr>
            <a:picLocks noChangeAspect="1" noChangeArrowheads="1"/>
          </p:cNvPicPr>
          <p:nvPr/>
        </p:nvPicPr>
        <p:blipFill>
          <a:blip r:embed="rId2">
            <a:lum contrast="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66" y="540054"/>
            <a:ext cx="7374308" cy="6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07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7795" y="319406"/>
            <a:ext cx="11036409" cy="6139042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Vlastnosti radonu:</a:t>
            </a:r>
            <a:endParaRPr lang="cs-CZ" altLang="cs-CZ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Nejdůležitější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izotop –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 – člen uranové </a:t>
            </a:r>
            <a:r>
              <a:rPr lang="cs-CZ" alt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přeměnové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řady, význam má ještě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 (</a:t>
            </a:r>
            <a:r>
              <a:rPr lang="cs-CZ" altLang="cs-CZ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thoron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člen thoriové </a:t>
            </a:r>
            <a:r>
              <a:rPr lang="cs-CZ" alt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přeměnové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řady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prakticky zanedbatelný je </a:t>
            </a:r>
            <a:r>
              <a:rPr lang="cs-CZ" altLang="cs-CZ" sz="20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219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 (aktinon – člen aktiniové </a:t>
            </a:r>
            <a:r>
              <a:rPr lang="cs-CZ" altLang="cs-CZ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přeměnové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řady).</a:t>
            </a:r>
            <a:endParaRPr lang="cs-CZ" alt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 </a:t>
            </a:r>
            <a:r>
              <a:rPr lang="cs-CZ" altLang="cs-CZ" sz="20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Rn: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přeměnou α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– emituje se částice 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 energií 5,49 </a:t>
            </a:r>
            <a:r>
              <a:rPr lang="cs-CZ" altLang="cs-CZ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(dosah ve vodě nebo měkké tkáni cca 100 </a:t>
            </a:r>
            <a:r>
              <a:rPr lang="cs-CZ" altLang="cs-CZ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Odražené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jádro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 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energii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 </a:t>
            </a:r>
            <a:r>
              <a:rPr lang="cs-CZ" altLang="cs-CZ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cs-CZ" alt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Chování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prostředí: nejtěžší z inertních plynů – snadná difúze, 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rozpustnost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vodě nebo v krvi, možnost </a:t>
            </a:r>
            <a:r>
              <a:rPr lang="cs-CZ" alt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deemanace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 vody.</a:t>
            </a:r>
          </a:p>
          <a:p>
            <a:pPr marL="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Poločas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přeměny: 3,8235 dnů.</a:t>
            </a:r>
          </a:p>
          <a:p>
            <a:pPr marL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Dceřiné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produkty: </a:t>
            </a:r>
            <a:r>
              <a:rPr lang="cs-CZ" altLang="cs-CZ" sz="2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218</a:t>
            </a:r>
            <a:r>
              <a:rPr lang="cs-CZ" alt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(3,05 min) → </a:t>
            </a:r>
            <a:r>
              <a:rPr lang="cs-CZ" altLang="cs-CZ" sz="2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</a:t>
            </a:r>
            <a:r>
              <a:rPr lang="cs-CZ" alt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(26,8 min) → </a:t>
            </a:r>
            <a:r>
              <a:rPr lang="cs-CZ" altLang="cs-CZ" sz="2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</a:t>
            </a:r>
            <a:r>
              <a:rPr lang="cs-CZ" alt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(19,9 min) → </a:t>
            </a:r>
            <a:r>
              <a:rPr lang="cs-CZ" altLang="cs-CZ" sz="2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</a:t>
            </a:r>
            <a:r>
              <a:rPr lang="cs-CZ" alt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(164,3 </a:t>
            </a:r>
            <a:r>
              <a:rPr lang="cs-CZ" alt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μs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→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 (22,3 a) →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(5,012d) →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(138,38 d) →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 (stabilní). Tučně vyznačené nuklidy jsou nejzávažnější z hlediska ozáření člověka. </a:t>
            </a:r>
            <a:endParaRPr lang="cs-CZ" altLang="cs-CZ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zdroje </a:t>
            </a:r>
            <a:r>
              <a:rPr lang="cs-CZ" alt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podle závažnosti: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geologické podloží,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stavební 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materiály,</a:t>
            </a:r>
            <a:endParaRPr lang="cs-CZ" alt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užitková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voda,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venkovní vzduch,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používaný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zemní plyn.</a:t>
            </a:r>
          </a:p>
          <a:p>
            <a:pPr marL="0" algn="just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Dolní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hranice objemových aktivit dána koncentrací radonu ve venkovním vzduchu – 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5-10 Bq.m</a:t>
            </a:r>
            <a:r>
              <a:rPr lang="cs-CZ" altLang="cs-CZ" sz="20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99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684" y="410844"/>
            <a:ext cx="7995698" cy="6244398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Několik oblastí s mimořádně vysokou úrovní přírodního záření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cs-CZ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Distrikt </a:t>
            </a:r>
            <a:r>
              <a:rPr lang="cs-CZ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Ramsar‘s</a:t>
            </a:r>
            <a:r>
              <a:rPr lang="cs-CZ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Talesh</a:t>
            </a:r>
            <a:r>
              <a:rPr lang="cs-CZ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Mahalleh</a:t>
            </a:r>
            <a:r>
              <a:rPr lang="cs-CZ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(Irán) 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nejvíce radioaktivní obydlená oblast známá na Zemi, kvůli blízkým horkým pramenům a stavebním materiálům </a:t>
            </a:r>
            <a:r>
              <a:rPr 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pocházejícím 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nich. Kombinovaná populace 2000 obyvatel z tohoto distriktu a souvisejících území s vysokou přírodní radioaktivitou dostává průměrnou dávku 10 </a:t>
            </a:r>
            <a:r>
              <a:rPr lang="cs-CZ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mGy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ročně (desetinásobek doporučeného limitu ICRP pro ozáření jedinců z veřejnosti z umělých zdrojů).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Rekordní úrovně byly nalezeny v domě, kde efektivní dávka v důsledku vnějšího záření byla 131 </a:t>
            </a:r>
            <a:r>
              <a:rPr lang="cs-CZ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mSv</a:t>
            </a:r>
            <a:r>
              <a:rPr 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/rok 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úvazek efektivní dávky z radonu byl 72 </a:t>
            </a:r>
            <a:r>
              <a:rPr lang="cs-CZ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mSv</a:t>
            </a:r>
            <a:r>
              <a:rPr 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/rok. 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případ je více než 80krát vyšší než světové průměrné radiační pozadí</a:t>
            </a:r>
            <a:r>
              <a:rPr 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Radioaktivita 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způsobena místní geologií. Podzemní voda rozpouští radium ve vysoké množství ​​uranu obsahujících vyvřelých horninách a nese je k povrchu v </a:t>
            </a:r>
            <a:r>
              <a:rPr 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devíti 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známých horkých pramenech. Jsou používány jako lázně místními obyvateli a turisty. Část radia se vysráží do travertinu (forma vápence) a zbytek se rozptyluje do půdy, kde je absorbován plodinami a mísí se s pitnou vodou. Obyvatelé používali radioaktivní vápenec nevědomky jako stavební materiál pro své domy. Kámen jednak ozařuje obyvatele a dále emituje radon. Plodiny přispívají u kritické skupiny 50 jedinců 72 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cs-CZ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Sv</a:t>
            </a:r>
            <a:r>
              <a:rPr 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/rok.</a:t>
            </a:r>
            <a:endParaRPr lang="cs-CZ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42850" r="49729" b="7372"/>
          <a:stretch/>
        </p:blipFill>
        <p:spPr>
          <a:xfrm>
            <a:off x="8548069" y="654671"/>
            <a:ext cx="3155830" cy="28227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2" t="43160" r="7527" b="7217"/>
          <a:stretch/>
        </p:blipFill>
        <p:spPr>
          <a:xfrm>
            <a:off x="8539650" y="3609892"/>
            <a:ext cx="3172670" cy="277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03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41" y="269709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2540" y="390033"/>
            <a:ext cx="10802509" cy="318727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Několik oblastí s mimořádně vysokou úrovní přírodního záření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Guarapari</a:t>
            </a: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(cca 130 000 obyvatel) je pobřežní město ve státě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Espírito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Brazílie (oblíbená turistická destinace). Jeho pláž je známá vysokou přírodní radioaktivitou písku. Na délce zhruba 500 mil brazilského atlantického pobřeží, které vede ze severu od Rio de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Janeiro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 region jižně od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Bahie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jsou písky na plážích radioaktivní. Mořské vlny rozbíjejí pobřežní hory bohaté na monazit, fosfát kovů vzácných zemin obsahující uran a thorium. Úroveň radiačního pozadí na některých místech na pláži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Guarapari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činila 175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mSv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rok (20 </a:t>
            </a:r>
            <a:r>
              <a:rPr lang="el-G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/h). Některá další místa dosahují 55 </a:t>
            </a:r>
            <a:r>
              <a:rPr lang="el-G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/h, jiná 131 </a:t>
            </a:r>
            <a:r>
              <a:rPr lang="el-G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 (1148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mSv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rok).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samotném městě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Guarapari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jsou úrovně radiace mnohem nižší: studie mezi 320 obyvateli ukázala průměrnou přijatou efektivní dávku 0,6 µ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/h, což odpovídá 5,2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mSv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ročně. </a:t>
            </a:r>
          </a:p>
          <a:p>
            <a:endParaRPr lang="cs-CZ" dirty="0"/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41" y="3651911"/>
            <a:ext cx="4272532" cy="273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47" y="3651912"/>
            <a:ext cx="3646364" cy="27347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82" y="3651910"/>
            <a:ext cx="2767055" cy="27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50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079" y="365126"/>
            <a:ext cx="8165990" cy="614699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Několik oblastí s mimořádně vysokou úrovní přírodního záření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Kerala</a:t>
            </a: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stát na jihozápadě </a:t>
            </a: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orientovaný na Arabské moře. Žije v něm cca 33 milionů obyvatel. Jeho pobřežní pás, asi 0,5 km široký a asi 250 km dlouhý, je známý nejvyšší úrovní přírodní radioaktivity na světě v hustě obydlených oblastech.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úroveň je způsobena místním množstvím monazitu obsahujícího vysokou koncentraci (hmotnostní průměr </a:t>
            </a: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10,5%) fosforečnanu thoria (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ThPO</a:t>
            </a:r>
            <a:r>
              <a:rPr 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Obyvatelé jsou vystaveni záření uvolňovanému produkty přeměny zvenčí (gama a beta emitované v thoriové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přeměnové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řadě) i interně (dietní a respirační příjem radionuklidů). Úroveň sahá od cca 70 % nad světovým průměrem do cca třicetinásobku světového průměru. Již studie z počátku roku 1970 zjistila, že lidé v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Kerale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jedli asi 10krát více radioaktivních nuklidů než např. lidé v USA nebo Velké Británii, včetně zářičů alfa (zejména z ryb).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Radiační účinky na obyvatelstvo v oblasti byly studovány po několik desetiletí. Studie mají výhodu oproti jiným studiím účinků nízkých dávek. Zabývají se převážně venkovskou populací, která je s menší pravděpodobností vystavena jiným karcinogenům, což by mohlo analýzu komplikovat. Výsledek: celkový výskyt rakoviny v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Kerale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téměř stejný jako celkový výskyt v Indii.    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69" y="770382"/>
            <a:ext cx="3022430" cy="20920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69" y="3201034"/>
            <a:ext cx="3075310" cy="331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79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9958" y="730676"/>
            <a:ext cx="10996654" cy="2523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Několik oblastí s mimořádně vysokou úrovní přírodního záření</a:t>
            </a:r>
          </a:p>
          <a:p>
            <a:pPr marL="0" indent="0">
              <a:buNone/>
            </a:pPr>
            <a:r>
              <a:rPr lang="cs-CZ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Arkaroola</a:t>
            </a: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obecný název pro přírodní rezervaci nacházející se na 610 km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volné půdy a pastvin v jižní Austrálii. Geotermální prameny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Paralana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nacházejí na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Wooltaně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severně od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Arkarooly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Místní žulové horniny obsahují zvýšené množství uranu, teplo vyvíjené při absorpci jeho záření ovlivňovalo charakter hornin v oblasti. Voda pronikající zlomeninami ve skále se zahřívá a na povrchu vybublává jako horký pramen s plyny, jako je oxid uhličitý, dusík, radon a helium. Z důvodu přítomnosti radonu, který je těžší než vzduch, může pobyt po delší dobu v blízkosti pramenů představovat zdravotní riziko.</a:t>
            </a:r>
          </a:p>
          <a:p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47" y="3410795"/>
            <a:ext cx="3886448" cy="30085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0"/>
          <a:stretch/>
        </p:blipFill>
        <p:spPr>
          <a:xfrm>
            <a:off x="7550791" y="3574246"/>
            <a:ext cx="3946796" cy="2500737"/>
          </a:xfrm>
          <a:prstGeom prst="rect">
            <a:avLst/>
          </a:prstGeom>
        </p:spPr>
      </p:pic>
      <p:pic>
        <p:nvPicPr>
          <p:cNvPr id="6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0" y="3633746"/>
            <a:ext cx="3249991" cy="24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70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85030"/>
            <a:ext cx="10515600" cy="5939624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Ionizující 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záření </a:t>
            </a:r>
            <a:r>
              <a:rPr lang="cs-C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přírodě pochází 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dvou odlišných zdrojů:</a:t>
            </a:r>
          </a:p>
          <a:p>
            <a:pPr marL="457200" indent="-457200">
              <a:buFont typeface="Wingdings" panose="05000000000000000000" pitchFamily="2" charset="2"/>
              <a:buAutoNum type="alphaUcPeriod"/>
              <a:defRPr/>
            </a:pPr>
            <a:r>
              <a:rPr lang="cs-C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Kosmické 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záření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dopadající na Zemi z </a:t>
            </a: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vesmíru:</a:t>
            </a:r>
          </a:p>
          <a:p>
            <a:pPr>
              <a:defRPr/>
            </a:pP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primární,</a:t>
            </a:r>
          </a:p>
          <a:p>
            <a:pPr>
              <a:spcBef>
                <a:spcPts val="0"/>
              </a:spcBef>
              <a:defRPr/>
            </a:pP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(vznikající při interakci primárního záření s atmosférou).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1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Přírodní radionuklidy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které se vyskytují v životním prostředí. Jsou „pozemského" původu, a proto se někdy označují jako 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terestriální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Dají se podle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původu rozdělit do tří skupin: </a:t>
            </a:r>
          </a:p>
          <a:p>
            <a:pPr lvl="1">
              <a:spcBef>
                <a:spcPts val="1000"/>
              </a:spcBef>
              <a:defRPr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Kosmogenní radionuklidy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vznikají průběžně jadernými reakcemi při interakci kosmického záření se stabilními prvky zejména v zemské </a:t>
            </a: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atmosféře a různými procesy se dostávají do biosféry. 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Původní 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primordiální radionuklidy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vznikly v raných stádiích vesmíru a díky velmi dlouhému poločasu přeměny </a:t>
            </a: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 10</a:t>
            </a:r>
            <a:r>
              <a:rPr lang="cs-CZ" sz="20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roků) se dosud vyskytují na Zemi ve významném </a:t>
            </a: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(tj. měřitelném) množství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(např.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U,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U,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Th,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K,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 aj.). Řada dalších původně přítomných radionuklidů kvůli kratšímu poločasu již vymřela nebo jsou prakticky nedetekovatelné.</a:t>
            </a:r>
          </a:p>
          <a:p>
            <a:pPr lvl="1">
              <a:spcBef>
                <a:spcPts val="100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Radionuklidy vznikající 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sekundárně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jako dceřiné produkty z původních </a:t>
            </a: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primordiálních radionuklidů tvořící jejich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přeměnové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řady.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452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7660"/>
            <a:ext cx="10515600" cy="4834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466" y="381662"/>
            <a:ext cx="7804868" cy="6194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Několik oblastí s mimořádně vysokou úrovní přírodního záření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Yangjiang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oblast v Číně s vysokou úrovní přírodního záření. Jejím hlavním rysem je velké množství domů postavených z písku a hliněných cihel. Tyto stavební materiály jsou zdrojem vysokého radiačního pozadí. Písek a hlína pro výrobu cihel byly těženy v jedné z místních horských oblastí, která je bohatá na monazit.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Studie, která měla odhadnout riziko rakoviny spojené s ozářením průměrnou roční efektivní dávkou 6,4 </a:t>
            </a:r>
            <a:r>
              <a:rPr lang="cs-CZ" alt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mSv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(včetně vnitřní expozice) v oblasti s vysokým pozadím vedla k následujícímu: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Nebylo pozorováno zvýšení úmrtnosti na rakovinu v této oblasti oproti srovnávací oblasti s nízkým pozadím. Kombinovaná data za období 1979-95 zahrnovala 125 079 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sledovaných subjektů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nashromáždila 1 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698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316 </a:t>
            </a:r>
            <a:r>
              <a:rPr lang="cs-CZ" alt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osoboroků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pozorovalo se 10 415 úmrtí celkem a 1 003 úmrtí na rakovinu. Relativní riziko všech rakovin pro celou oblast ve srovnání s kontrolní oblastí bylo odhadnuto na 0,99. Relativní rizika rakoviny žaludku, tlustého střeva, jater, plic, kostí, ženských prsů a štítné žlázy v rámci celé oblasti byla menší než jedna, zatímco rizika pro leukémii, rakovinu nosohltanu, jícnu, konečníku, slinivky břišní, kůže, děložního čípku, mozek a centrální nervový systém a maligní lymfom byly větší než jedna. Žádný z nich se </a:t>
            </a:r>
            <a:r>
              <a:rPr lang="cs-CZ" altLang="cs-CZ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však </a:t>
            </a:r>
            <a:r>
              <a:rPr lang="cs-CZ" altLang="cs-CZ" sz="2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statisticky významně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nelišil od relativního rizika 1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" b="6059"/>
          <a:stretch/>
        </p:blipFill>
        <p:spPr>
          <a:xfrm>
            <a:off x="8560506" y="410020"/>
            <a:ext cx="3054096" cy="21707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66" y="5054460"/>
            <a:ext cx="3042536" cy="15212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b="6312"/>
          <a:stretch/>
        </p:blipFill>
        <p:spPr>
          <a:xfrm>
            <a:off x="9074042" y="2658879"/>
            <a:ext cx="2154243" cy="23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4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08882"/>
            <a:ext cx="10515600" cy="5844209"/>
          </a:xfrm>
        </p:spPr>
        <p:txBody>
          <a:bodyPr>
            <a:normAutofit/>
          </a:bodyPr>
          <a:lstStyle/>
          <a:p>
            <a:pPr marL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Objev radioaktivity a první výzkumy – pouze na radioaktivních nuklidech vyskytujících se v přírodě. Bylo pozorováno, že zvlášť velké množství radioaktivních nuklidů je mezi prvky se </a:t>
            </a:r>
            <a:r>
              <a:rPr lang="cs-CZ" altLang="cs-CZ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v intervalu 81 až 92. Detailní výzkum ukázal, že tyto nuklidy lze shrnout do tří radioaktivních řad.</a:t>
            </a:r>
            <a:endParaRPr lang="cs-CZ" altLang="cs-CZ" sz="20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buNone/>
              <a:defRPr/>
            </a:pPr>
            <a:r>
              <a:rPr lang="cs-CZ" altLang="cs-C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Řada </a:t>
            </a:r>
            <a:r>
              <a:rPr lang="cs-CZ" alt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uranová </a:t>
            </a:r>
          </a:p>
          <a:p>
            <a:pPr marL="0">
              <a:buNone/>
              <a:defRPr/>
            </a:pP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řada je 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významně zastoupená,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protože v přírodní směsi izotopů uranu je podstatně 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(tj. z 99,28 %) zastoupen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izotop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(T</a:t>
            </a:r>
            <a:r>
              <a:rPr lang="cs-CZ" alt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4,51.10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roků).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Dále se v ní vyskytují důležité radionuklidy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a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Rn. Často se označuje jako řada (4</a:t>
            </a:r>
            <a:r>
              <a:rPr lang="cs-CZ" altLang="cs-CZ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+ 2), neboť nukleonové číslo všech nuklidů této řady má hodnotu (4</a:t>
            </a:r>
            <a:r>
              <a:rPr lang="cs-CZ" altLang="cs-CZ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kde </a:t>
            </a:r>
            <a:r>
              <a:rPr lang="cs-CZ" altLang="cs-CZ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přirozené 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číslo.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Nejdelší poločas přeměny má výchozí radionuklid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 S ním jsou v uzavřeném systému všechny další radionuklidy v radioaktivní 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rovnováze (otázka, jak pojmout v přírodních podmínkách uzavřený systém, je ovšem problematická).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Končí na stabilním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 (jádra olova jsou magická, mají 82 protonů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alt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buNone/>
              <a:defRPr/>
            </a:pP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Kromě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této 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přírodní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řady existuje i další </a:t>
            </a: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umělá řada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</a:t>
            </a:r>
            <a:r>
              <a:rPr lang="cs-CZ" altLang="cs-CZ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+ 2) vycházející z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Pa:</a:t>
            </a:r>
          </a:p>
          <a:p>
            <a:pPr marL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buNone/>
              <a:defRPr/>
            </a:pPr>
            <a:r>
              <a:rPr lang="cs-CZ" altLang="cs-C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se připojuje k hlavnímu řetězci. V přírodě ji však není možno pozorovat vzhledem ke krátkým poločasům všech členů.</a:t>
            </a:r>
          </a:p>
          <a:p>
            <a:endParaRPr lang="cs-CZ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029012"/>
              </p:ext>
            </p:extLst>
          </p:nvPr>
        </p:nvGraphicFramePr>
        <p:xfrm>
          <a:off x="3453283" y="4887443"/>
          <a:ext cx="4696935" cy="4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Rovnice" r:id="rId3" imgW="2705100" imgH="279400" progId="Equation.3">
                  <p:embed/>
                </p:oleObj>
              </mc:Choice>
              <mc:Fallback>
                <p:oleObj name="Rovnice" r:id="rId3" imgW="2705100" imgH="279400" progId="Equation.3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283" y="4887443"/>
                        <a:ext cx="4696935" cy="47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51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00933"/>
            <a:ext cx="10707094" cy="6162260"/>
          </a:xfrm>
        </p:spPr>
        <p:txBody>
          <a:bodyPr>
            <a:normAutofit fontScale="77500" lnSpcReduction="20000"/>
          </a:bodyPr>
          <a:lstStyle/>
          <a:p>
            <a:pPr marL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v přírodě pozorované řady:</a:t>
            </a:r>
          </a:p>
          <a:p>
            <a:pPr marL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sz="2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Řada </a:t>
            </a:r>
            <a:r>
              <a:rPr lang="cs-CZ" alt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thoriová (4n) 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altLang="cs-C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nejdelší poločas přeměny má </a:t>
            </a:r>
            <a:r>
              <a:rPr lang="cs-CZ" altLang="cs-CZ" sz="2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232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(1,42.10</a:t>
            </a:r>
            <a:r>
              <a:rPr lang="cs-CZ" altLang="cs-CZ" sz="2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roků) 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jím se řídí přeměna ostatních členů (možno předřadit ještě </a:t>
            </a:r>
            <a:r>
              <a:rPr lang="cs-CZ" altLang="cs-CZ" sz="2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 poločasem 2,4∙10</a:t>
            </a:r>
            <a:r>
              <a:rPr lang="cs-CZ" altLang="cs-CZ" sz="2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let) – končí na stabilním </a:t>
            </a:r>
            <a:r>
              <a:rPr lang="cs-CZ" altLang="cs-CZ" sz="2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Pb.</a:t>
            </a:r>
            <a:endParaRPr lang="cs-CZ" altLang="cs-CZ" sz="2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sz="2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Řada </a:t>
            </a:r>
            <a:r>
              <a:rPr lang="cs-CZ" altLang="cs-CZ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aktiniová (4n + 3) 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vychází z tzv. aktinouranu, tj. </a:t>
            </a:r>
            <a:r>
              <a:rPr lang="cs-CZ" altLang="cs-CZ" sz="2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 poločasem 7∙10</a:t>
            </a:r>
            <a:r>
              <a:rPr lang="cs-CZ" altLang="cs-CZ" sz="2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roku – jím se řídí přeměna všech ostatních členů – končí na stabilním </a:t>
            </a:r>
            <a:r>
              <a:rPr lang="cs-CZ" altLang="cs-CZ" sz="2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Pb.</a:t>
            </a:r>
          </a:p>
          <a:p>
            <a:pPr marL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přírodě nebyla zjištěna řada (4n + 1). </a:t>
            </a:r>
            <a:r>
              <a:rPr lang="cs-CZ" altLang="cs-C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</a:t>
            </a:r>
            <a:r>
              <a:rPr lang="cs-CZ" altLang="cs-CZ" sz="2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neptuniová řada</a:t>
            </a:r>
            <a:r>
              <a:rPr lang="cs-CZ" altLang="cs-C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pozorována teprve s umělou produkcí </a:t>
            </a:r>
            <a:r>
              <a:rPr lang="cs-CZ" altLang="cs-CZ" sz="2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241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a </a:t>
            </a:r>
            <a:r>
              <a:rPr lang="cs-CZ" altLang="cs-CZ" sz="2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241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Am, které se postupně přemění na </a:t>
            </a:r>
            <a:r>
              <a:rPr lang="cs-CZ" altLang="cs-CZ" sz="2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237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 s poločasem </a:t>
            </a:r>
            <a:r>
              <a:rPr lang="cs-CZ" altLang="cs-C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 ∙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cs-CZ" altLang="cs-CZ" sz="2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roku a jím se řídí přeměna dalších členů řady až na </a:t>
            </a:r>
            <a:r>
              <a:rPr lang="cs-CZ" altLang="cs-C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velmi dlouhodobý </a:t>
            </a:r>
            <a:r>
              <a:rPr lang="cs-CZ" altLang="cs-CZ" sz="26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</a:t>
            </a:r>
            <a:r>
              <a:rPr lang="cs-CZ" altLang="cs-C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Bi. Příčina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proč ji nelze nalézt v přírodě: žádný z </a:t>
            </a:r>
            <a:r>
              <a:rPr lang="cs-CZ" altLang="cs-C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jejich 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poločasů přeměny není dostatečný, aby zůstaly od vzniku Země dodnes měřitelné počty výchozích nuklidů (pokud tvořily při jejím vzniku složku, z níž se Země utvářela). </a:t>
            </a:r>
          </a:p>
          <a:p>
            <a:pPr marL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řada je unikátní v tom, že neobsahuje žádný plynný prvek (všechny tři ostatní řady obsahují některý izotop </a:t>
            </a:r>
            <a:r>
              <a:rPr lang="cs-CZ" altLang="cs-CZ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obsahuje At (astat) a Fr (francium), prvky dlouho chybějící v Mendělejevově </a:t>
            </a:r>
            <a:r>
              <a:rPr lang="cs-CZ" altLang="cs-C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periodické tabulce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 rozdíl od ostatních řad nekončí na olovu, ale na </a:t>
            </a:r>
            <a:r>
              <a:rPr lang="cs-CZ" altLang="cs-CZ" sz="2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(příčina – tento nuklid má magický počet 126 neutronů</a:t>
            </a:r>
            <a:r>
              <a:rPr lang="cs-CZ" altLang="cs-C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V 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uranových rudách </a:t>
            </a:r>
            <a:r>
              <a:rPr lang="cs-CZ" altLang="cs-C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bylo objeveno </a:t>
            </a:r>
            <a:r>
              <a:rPr lang="cs-CZ" altLang="cs-CZ" sz="2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237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 v nepatrném množství jako důsledek procesu</a:t>
            </a:r>
            <a:r>
              <a:rPr lang="cs-CZ" altLang="cs-C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algn="ctr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sz="26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cs-CZ" altLang="cs-C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 → </a:t>
            </a:r>
            <a:r>
              <a:rPr lang="cs-CZ" altLang="cs-CZ" sz="2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237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+ </a:t>
            </a:r>
            <a:r>
              <a:rPr lang="cs-CZ" altLang="cs-C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</a:t>
            </a:r>
          </a:p>
          <a:p>
            <a:pPr marL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následné přeměny β</a:t>
            </a:r>
            <a:r>
              <a:rPr lang="cs-CZ" altLang="cs-CZ" sz="2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237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U, kde neutrony potřebné pro vyvolání reakce se získají jako </a:t>
            </a:r>
            <a:r>
              <a:rPr lang="cs-CZ" altLang="cs-C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důsledek 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štěpení </a:t>
            </a:r>
            <a:r>
              <a:rPr lang="cs-CZ" altLang="cs-CZ" sz="2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nebo </a:t>
            </a:r>
            <a:r>
              <a:rPr lang="cs-CZ" altLang="cs-CZ" sz="2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cs-CZ" altLang="cs-C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v přírodní směsi, působením kosmických paprsků atp.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52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838200" y="318052"/>
            <a:ext cx="10515600" cy="47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18" y="365126"/>
            <a:ext cx="9382539" cy="6159361"/>
          </a:xfrm>
        </p:spPr>
      </p:pic>
    </p:spTree>
    <p:extLst>
      <p:ext uri="{BB962C8B-B14F-4D97-AF65-F5344CB8AC3E}">
        <p14:creationId xmlns:p14="http://schemas.microsoft.com/office/powerpoint/2010/main" val="205605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19406"/>
            <a:ext cx="10515600" cy="6280177"/>
          </a:xfrm>
        </p:spPr>
        <p:txBody>
          <a:bodyPr>
            <a:normAutofit fontScale="92500" lnSpcReduction="10000"/>
          </a:bodyPr>
          <a:lstStyle/>
          <a:p>
            <a:pPr marL="0">
              <a:lnSpc>
                <a:spcPct val="100000"/>
              </a:lnSpc>
              <a:buNone/>
              <a:defRPr/>
            </a:pP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Radioaktivní </a:t>
            </a:r>
            <a:r>
              <a:rPr lang="cs-CZ" altLang="cs-CZ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přeměnové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řady sehrály 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klíčovou 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úlohu v raných dobách výzkumu 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využití radioaktivity (jiné radionuklidy nebyly k dispozici). 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Protože nebyly často jednotlivé nuklidy přesně identifikovány, dostaly jméno podle svých vlastností a umístění v </a:t>
            </a:r>
            <a:r>
              <a:rPr lang="cs-CZ" altLang="cs-CZ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přeměnové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řadě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které často nesouhlasí s jejich skutečnou podstatou v chemickém smyslu.</a:t>
            </a:r>
          </a:p>
          <a:p>
            <a:pPr marL="0">
              <a:lnSpc>
                <a:spcPct val="100000"/>
              </a:lnSpc>
              <a:buNone/>
              <a:defRPr/>
            </a:pP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aktinouran –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(označení </a:t>
            </a:r>
            <a:r>
              <a:rPr lang="cs-CZ" altLang="cs-CZ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radiothorium – </a:t>
            </a:r>
            <a:r>
              <a:rPr lang="cs-CZ" altLang="cs-CZ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ale i radium A –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218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(</a:t>
            </a:r>
            <a:r>
              <a:rPr lang="cs-CZ" altLang="cs-CZ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thorium C –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(</a:t>
            </a:r>
            <a:r>
              <a:rPr lang="cs-CZ" altLang="cs-CZ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ThC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atd. Tyto názvy by se již neměly používat, ale lze se s nimi často setkat ve starší literatuře – kompletně je uvádí např. </a:t>
            </a:r>
            <a:r>
              <a:rPr lang="cs-CZ" altLang="cs-CZ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J.M.Širokov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M.P.Judin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cs-CZ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Jaděrnaja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Moskva, Nauka 1972.</a:t>
            </a:r>
            <a:endParaRPr lang="cs-CZ" altLang="cs-CZ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buNone/>
              <a:defRPr/>
            </a:pP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 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tyto řady se vyskytuje v přírodě řada primordiálních radionuklidů vesměs s velmi dlouhými poločasy přeměny, jako </a:t>
            </a:r>
            <a:r>
              <a:rPr lang="cs-CZ" altLang="cs-CZ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( 1,28.10</a:t>
            </a:r>
            <a:r>
              <a:rPr lang="cs-CZ" altLang="cs-CZ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r), </a:t>
            </a:r>
            <a:r>
              <a:rPr lang="cs-CZ" altLang="cs-CZ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 (5.10</a:t>
            </a:r>
            <a:r>
              <a:rPr lang="cs-CZ" altLang="cs-CZ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r) a další – dokonce i o tzv. stabilním </a:t>
            </a:r>
            <a:r>
              <a:rPr lang="cs-CZ" altLang="cs-CZ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dnes ví, že se vlastně přeměňuje 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 poločasem ~ 2.10</a:t>
            </a:r>
            <a:r>
              <a:rPr lang="cs-CZ" altLang="cs-CZ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roku na </a:t>
            </a:r>
            <a:r>
              <a:rPr lang="cs-CZ" altLang="cs-CZ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Tl, považované za stabilní. Ukazuje se, že otázka stability některých těžkých jader, která mají pro částici 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 zápornou vazbovou energii,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spíše otázkou možnosti změřit jejich extrémně dlouhý poločas přeměny, takže se počet radioaktivních nuklidů vyskytujících se v přírodě a nám známých může ještě rozšířit.</a:t>
            </a:r>
          </a:p>
          <a:p>
            <a:pPr marL="0">
              <a:lnSpc>
                <a:spcPct val="100000"/>
              </a:lnSpc>
              <a:buNone/>
              <a:defRPr/>
            </a:pPr>
            <a:r>
              <a:rPr lang="cs-CZ" altLang="cs-CZ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nejrozšířenější primordiální radionuklid v přírodě. V 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přírodní směsi izotopů draslíku je 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sice zastoupen jen 0,0117 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 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i tak je např. </a:t>
            </a:r>
            <a:r>
              <a:rPr 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nejvýznamnějším 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zdrojem radioaktivity uvnitř těl živočichů včetně člověka. Lidské tělo o hmotnosti 70 kg obsahuje </a:t>
            </a:r>
            <a:r>
              <a:rPr 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průměru kolem 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 gramů draslíku, z </a:t>
            </a:r>
            <a:r>
              <a:rPr 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toho 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0,000 117 × 140 = 0,0164 gramů představuje </a:t>
            </a:r>
            <a:r>
              <a:rPr lang="cs-CZ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Tomu odpovídá aktivita přibližně 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4 300 </a:t>
            </a:r>
            <a:r>
              <a:rPr lang="cs-CZ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Přeměňuje 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elektronovým záchytem a β</a:t>
            </a:r>
            <a:r>
              <a:rPr lang="cs-CZ" altLang="cs-CZ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emituje záření </a:t>
            </a:r>
            <a:r>
              <a:rPr lang="cs-CZ" alt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 s energií 1,46 </a:t>
            </a:r>
            <a:r>
              <a:rPr lang="cs-CZ" altLang="cs-CZ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MeV</a:t>
            </a:r>
            <a:r>
              <a:rPr lang="cs-CZ" altLang="cs-CZ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cs-CZ" altLang="cs-CZ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97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5855"/>
            <a:ext cx="10515600" cy="7219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0000">
            <a:off x="458455" y="2237485"/>
            <a:ext cx="5474988" cy="181875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7443"/>
          <a:stretch>
            <a:fillRect/>
          </a:stretch>
        </p:blipFill>
        <p:spPr bwMode="auto">
          <a:xfrm rot="60000">
            <a:off x="6264656" y="280164"/>
            <a:ext cx="5722444" cy="611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02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55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040736"/>
              </p:ext>
            </p:extLst>
          </p:nvPr>
        </p:nvGraphicFramePr>
        <p:xfrm>
          <a:off x="1150288" y="1351722"/>
          <a:ext cx="9891424" cy="49695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656860">
                  <a:extLst>
                    <a:ext uri="{9D8B030D-6E8A-4147-A177-3AD203B41FA5}">
                      <a16:colId xmlns:a16="http://schemas.microsoft.com/office/drawing/2014/main" val="1491785638"/>
                    </a:ext>
                  </a:extLst>
                </a:gridCol>
                <a:gridCol w="1471329">
                  <a:extLst>
                    <a:ext uri="{9D8B030D-6E8A-4147-A177-3AD203B41FA5}">
                      <a16:colId xmlns:a16="http://schemas.microsoft.com/office/drawing/2014/main" val="1300702061"/>
                    </a:ext>
                  </a:extLst>
                </a:gridCol>
                <a:gridCol w="1471329">
                  <a:extLst>
                    <a:ext uri="{9D8B030D-6E8A-4147-A177-3AD203B41FA5}">
                      <a16:colId xmlns:a16="http://schemas.microsoft.com/office/drawing/2014/main" val="2894615992"/>
                    </a:ext>
                  </a:extLst>
                </a:gridCol>
                <a:gridCol w="1298231">
                  <a:extLst>
                    <a:ext uri="{9D8B030D-6E8A-4147-A177-3AD203B41FA5}">
                      <a16:colId xmlns:a16="http://schemas.microsoft.com/office/drawing/2014/main" val="1181935246"/>
                    </a:ext>
                  </a:extLst>
                </a:gridCol>
                <a:gridCol w="1384779">
                  <a:extLst>
                    <a:ext uri="{9D8B030D-6E8A-4147-A177-3AD203B41FA5}">
                      <a16:colId xmlns:a16="http://schemas.microsoft.com/office/drawing/2014/main" val="1031216452"/>
                    </a:ext>
                  </a:extLst>
                </a:gridCol>
                <a:gridCol w="1086134">
                  <a:extLst>
                    <a:ext uri="{9D8B030D-6E8A-4147-A177-3AD203B41FA5}">
                      <a16:colId xmlns:a16="http://schemas.microsoft.com/office/drawing/2014/main" val="3390317082"/>
                    </a:ext>
                  </a:extLst>
                </a:gridCol>
                <a:gridCol w="1522762">
                  <a:extLst>
                    <a:ext uri="{9D8B030D-6E8A-4147-A177-3AD203B41FA5}">
                      <a16:colId xmlns:a16="http://schemas.microsoft.com/office/drawing/2014/main" val="321505160"/>
                    </a:ext>
                  </a:extLst>
                </a:gridCol>
              </a:tblGrid>
              <a:tr h="87978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Radionuklid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Přírodní izotopické zastoupení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Poločas přeměny (roky)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Druh přeměny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Měrná aktivita v </a:t>
                      </a:r>
                      <a:r>
                        <a:rPr lang="cs-CZ" sz="1800" dirty="0" err="1">
                          <a:solidFill>
                            <a:srgbClr val="002060"/>
                          </a:solidFill>
                          <a:effectLst/>
                        </a:rPr>
                        <a:t>přír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. prvku (kBq.kg</a:t>
                      </a:r>
                      <a:r>
                        <a:rPr lang="cs-CZ" sz="1800" baseline="30000" dirty="0">
                          <a:solidFill>
                            <a:srgbClr val="002060"/>
                          </a:solidFill>
                          <a:effectLst/>
                        </a:rPr>
                        <a:t>-1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Průměrný obsah v horninách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486742"/>
                  </a:ext>
                </a:extLst>
              </a:tr>
              <a:tr h="5865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prvku (mg.kg</a:t>
                      </a:r>
                      <a:r>
                        <a:rPr lang="cs-CZ" sz="1800" baseline="30000" dirty="0">
                          <a:solidFill>
                            <a:srgbClr val="002060"/>
                          </a:solidFill>
                          <a:effectLst/>
                        </a:rPr>
                        <a:t>-1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radionuklidu (mg.kg</a:t>
                      </a:r>
                      <a:r>
                        <a:rPr lang="cs-CZ" sz="1800" baseline="30000">
                          <a:solidFill>
                            <a:srgbClr val="002060"/>
                          </a:solidFill>
                          <a:effectLst/>
                        </a:rPr>
                        <a:t>-1</a:t>
                      </a: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extLst>
                  <a:ext uri="{0D108BD9-81ED-4DB2-BD59-A6C34878D82A}">
                    <a16:rowId xmlns:a16="http://schemas.microsoft.com/office/drawing/2014/main" val="613980391"/>
                  </a:ext>
                </a:extLst>
              </a:tr>
              <a:tr h="4398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30000">
                          <a:solidFill>
                            <a:srgbClr val="002060"/>
                          </a:solidFill>
                          <a:effectLst/>
                        </a:rPr>
                        <a:t>235</a:t>
                      </a: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U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0,00720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7,0.10</a:t>
                      </a:r>
                      <a:r>
                        <a:rPr lang="cs-CZ" sz="1800" baseline="300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α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570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0,03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extLst>
                  <a:ext uri="{0D108BD9-81ED-4DB2-BD59-A6C34878D82A}">
                    <a16:rowId xmlns:a16="http://schemas.microsoft.com/office/drawing/2014/main" val="1068253014"/>
                  </a:ext>
                </a:extLst>
              </a:tr>
              <a:tr h="4398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30000">
                          <a:solidFill>
                            <a:srgbClr val="002060"/>
                          </a:solidFill>
                          <a:effectLst/>
                        </a:rPr>
                        <a:t>40</a:t>
                      </a: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K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0,000118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1,27.10</a:t>
                      </a:r>
                      <a:r>
                        <a:rPr lang="cs-CZ" sz="1800" baseline="30000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β, EZ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31,4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25900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3,08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extLst>
                  <a:ext uri="{0D108BD9-81ED-4DB2-BD59-A6C34878D82A}">
                    <a16:rowId xmlns:a16="http://schemas.microsoft.com/office/drawing/2014/main" val="4144599158"/>
                  </a:ext>
                </a:extLst>
              </a:tr>
              <a:tr h="4398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30000">
                          <a:solidFill>
                            <a:srgbClr val="002060"/>
                          </a:solidFill>
                          <a:effectLst/>
                        </a:rPr>
                        <a:t>238</a:t>
                      </a: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U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0,99274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4,51.10</a:t>
                      </a:r>
                      <a:r>
                        <a:rPr lang="cs-CZ" sz="1800" baseline="300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α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12240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3,97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extLst>
                  <a:ext uri="{0D108BD9-81ED-4DB2-BD59-A6C34878D82A}">
                    <a16:rowId xmlns:a16="http://schemas.microsoft.com/office/drawing/2014/main" val="4147256243"/>
                  </a:ext>
                </a:extLst>
              </a:tr>
              <a:tr h="4398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30000">
                          <a:solidFill>
                            <a:srgbClr val="002060"/>
                          </a:solidFill>
                          <a:effectLst/>
                        </a:rPr>
                        <a:t>232</a:t>
                      </a: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Th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1,0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1,42.10</a:t>
                      </a:r>
                      <a:r>
                        <a:rPr lang="cs-CZ" sz="1800" baseline="30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α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4010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11,5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11,5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extLst>
                  <a:ext uri="{0D108BD9-81ED-4DB2-BD59-A6C34878D82A}">
                    <a16:rowId xmlns:a16="http://schemas.microsoft.com/office/drawing/2014/main" val="1408403079"/>
                  </a:ext>
                </a:extLst>
              </a:tr>
              <a:tr h="4398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30000">
                          <a:solidFill>
                            <a:srgbClr val="002060"/>
                          </a:solidFill>
                          <a:effectLst/>
                        </a:rPr>
                        <a:t>176</a:t>
                      </a: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Lu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0,0260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2,4.10</a:t>
                      </a:r>
                      <a:r>
                        <a:rPr lang="cs-CZ" sz="1800" baseline="30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β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83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0,75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0,02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extLst>
                  <a:ext uri="{0D108BD9-81ED-4DB2-BD59-A6C34878D82A}">
                    <a16:rowId xmlns:a16="http://schemas.microsoft.com/office/drawing/2014/main" val="3259715920"/>
                  </a:ext>
                </a:extLst>
              </a:tr>
              <a:tr h="4398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30000">
                          <a:solidFill>
                            <a:srgbClr val="002060"/>
                          </a:solidFill>
                          <a:effectLst/>
                        </a:rPr>
                        <a:t>87</a:t>
                      </a: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Rb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0,2785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5,0.10</a:t>
                      </a:r>
                      <a:r>
                        <a:rPr lang="cs-CZ" sz="1800" baseline="30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β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860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350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97,48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extLst>
                  <a:ext uri="{0D108BD9-81ED-4DB2-BD59-A6C34878D82A}">
                    <a16:rowId xmlns:a16="http://schemas.microsoft.com/office/drawing/2014/main" val="2255742736"/>
                  </a:ext>
                </a:extLst>
              </a:tr>
              <a:tr h="4398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30000">
                          <a:solidFill>
                            <a:srgbClr val="002060"/>
                          </a:solidFill>
                          <a:effectLst/>
                        </a:rPr>
                        <a:t>187</a:t>
                      </a: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Re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0,6293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6,2.10</a:t>
                      </a:r>
                      <a:r>
                        <a:rPr lang="cs-CZ" sz="1800" baseline="30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β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720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effectLst/>
                        </a:rPr>
                        <a:t>0,05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0,03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extLst>
                  <a:ext uri="{0D108BD9-81ED-4DB2-BD59-A6C34878D82A}">
                    <a16:rowId xmlns:a16="http://schemas.microsoft.com/office/drawing/2014/main" val="3091133789"/>
                  </a:ext>
                </a:extLst>
              </a:tr>
              <a:tr h="4239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30000" dirty="0">
                          <a:solidFill>
                            <a:srgbClr val="002060"/>
                          </a:solidFill>
                          <a:effectLst/>
                        </a:rPr>
                        <a:t>147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Sm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0,1507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1,25.10</a:t>
                      </a:r>
                      <a:r>
                        <a:rPr lang="cs-CZ" sz="1800" baseline="30000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α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106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</a:rPr>
                        <a:t>6,47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4" marR="62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2060"/>
                          </a:solidFill>
                          <a:effectLst/>
                        </a:rPr>
                        <a:t>0,98</a:t>
                      </a:r>
                    </a:p>
                  </a:txBody>
                  <a:tcPr marL="62844" marR="62844" marT="0" marB="0"/>
                </a:tc>
                <a:extLst>
                  <a:ext uri="{0D108BD9-81ED-4DB2-BD59-A6C34878D82A}">
                    <a16:rowId xmlns:a16="http://schemas.microsoft.com/office/drawing/2014/main" val="346013555"/>
                  </a:ext>
                </a:extLst>
              </a:tr>
            </a:tbl>
          </a:graphicData>
        </a:graphic>
      </p:graphicFrame>
      <p:sp>
        <p:nvSpPr>
          <p:cNvPr id="10327" name="Rectangle 1"/>
          <p:cNvSpPr>
            <a:spLocks noChangeArrowheads="1"/>
          </p:cNvSpPr>
          <p:nvPr/>
        </p:nvSpPr>
        <p:spPr bwMode="auto">
          <a:xfrm>
            <a:off x="1105231" y="607758"/>
            <a:ext cx="10829677" cy="50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Nejdůležitější </a:t>
            </a:r>
            <a:r>
              <a:rPr lang="cs-CZ" altLang="cs-CZ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primordiální (prvotní) přírodní radionuklidy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2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981200" y="231775"/>
            <a:ext cx="8229600" cy="460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0305" y="277813"/>
            <a:ext cx="10455962" cy="82741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Přírodní radionuklidy uvolňované činností člověka:</a:t>
            </a:r>
            <a:endParaRPr lang="cs-CZ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Spalování uhlí, nafty a zemního plynu: </a:t>
            </a:r>
          </a:p>
          <a:p>
            <a:pPr marL="0" indent="0">
              <a:buNone/>
              <a:defRPr/>
            </a:pPr>
            <a:endParaRPr lang="cs-CZ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993270"/>
              </p:ext>
            </p:extLst>
          </p:nvPr>
        </p:nvGraphicFramePr>
        <p:xfrm>
          <a:off x="930305" y="1892410"/>
          <a:ext cx="10018641" cy="43016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662936">
                  <a:extLst>
                    <a:ext uri="{9D8B030D-6E8A-4147-A177-3AD203B41FA5}">
                      <a16:colId xmlns:a16="http://schemas.microsoft.com/office/drawing/2014/main" val="3990440990"/>
                    </a:ext>
                  </a:extLst>
                </a:gridCol>
                <a:gridCol w="7355705">
                  <a:extLst>
                    <a:ext uri="{9D8B030D-6E8A-4147-A177-3AD203B41FA5}">
                      <a16:colId xmlns:a16="http://schemas.microsoft.com/office/drawing/2014/main" val="3673326528"/>
                    </a:ext>
                  </a:extLst>
                </a:gridCol>
              </a:tblGrid>
              <a:tr h="598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Emise (</a:t>
                      </a:r>
                      <a:r>
                        <a:rPr lang="cs-CZ" sz="2000" dirty="0" err="1">
                          <a:solidFill>
                            <a:srgbClr val="002060"/>
                          </a:solidFill>
                          <a:effectLst/>
                        </a:rPr>
                        <a:t>GBq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/rok)</a:t>
                      </a:r>
                      <a:endParaRPr lang="cs-CZ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Radionuklid</a:t>
                      </a:r>
                      <a:endParaRPr lang="cs-CZ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107592917"/>
                  </a:ext>
                </a:extLst>
              </a:tr>
              <a:tr h="94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0,300</a:t>
                      </a:r>
                      <a:endParaRPr lang="cs-CZ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238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U,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234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Th,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234m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Pa,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234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U,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230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Th,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 226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Ra,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218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Po,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214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Pb,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 214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Bi,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214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Po,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210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Pb,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210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Bi,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210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Po </a:t>
                      </a:r>
                      <a:endParaRPr lang="cs-CZ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3054567660"/>
                  </a:ext>
                </a:extLst>
              </a:tr>
              <a:tr h="94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0,013</a:t>
                      </a:r>
                      <a:endParaRPr lang="cs-CZ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235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U,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231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Th,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231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Pa,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227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Ac,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227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Th,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223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Ra,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219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Rn,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211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Pb,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211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Bi,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207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Tl</a:t>
                      </a:r>
                      <a:endParaRPr lang="cs-CZ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971623019"/>
                  </a:ext>
                </a:extLst>
              </a:tr>
              <a:tr h="470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2060"/>
                          </a:solidFill>
                          <a:effectLst/>
                        </a:rPr>
                        <a:t>0,185</a:t>
                      </a:r>
                      <a:endParaRPr lang="cs-CZ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232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Th,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228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Ra,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228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Ac,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228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Th,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224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Ra,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212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Pb, </a:t>
                      </a: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212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Bi</a:t>
                      </a:r>
                      <a:endParaRPr lang="cs-CZ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4194861667"/>
                  </a:ext>
                </a:extLst>
              </a:tr>
              <a:tr h="470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2060"/>
                          </a:solidFill>
                          <a:effectLst/>
                        </a:rPr>
                        <a:t>0,066</a:t>
                      </a:r>
                      <a:endParaRPr lang="cs-CZ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208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Tl</a:t>
                      </a:r>
                      <a:endParaRPr lang="cs-CZ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192091946"/>
                  </a:ext>
                </a:extLst>
              </a:tr>
              <a:tr h="470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cs-CZ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220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Rn</a:t>
                      </a:r>
                      <a:endParaRPr lang="cs-CZ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2805384014"/>
                  </a:ext>
                </a:extLst>
              </a:tr>
              <a:tr h="413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2060"/>
                          </a:solidFill>
                          <a:effectLst/>
                        </a:rPr>
                        <a:t>30</a:t>
                      </a:r>
                      <a:endParaRPr lang="cs-CZ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000" baseline="30000" dirty="0">
                          <a:solidFill>
                            <a:srgbClr val="002060"/>
                          </a:solidFill>
                          <a:effectLst/>
                        </a:rPr>
                        <a:t>222</a:t>
                      </a: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Rn</a:t>
                      </a:r>
                      <a:endParaRPr lang="cs-CZ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3525923"/>
                  </a:ext>
                </a:extLst>
              </a:tr>
            </a:tbl>
          </a:graphicData>
        </a:graphic>
      </p:graphicFrame>
      <p:sp>
        <p:nvSpPr>
          <p:cNvPr id="13342" name="Rectangle 1"/>
          <p:cNvSpPr>
            <a:spLocks noChangeArrowheads="1"/>
          </p:cNvSpPr>
          <p:nvPr/>
        </p:nvSpPr>
        <p:spPr bwMode="auto">
          <a:xfrm>
            <a:off x="930305" y="1151269"/>
            <a:ext cx="1110797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Typické emise radionuklidů z uhelné elektrárny o výkonu 1 </a:t>
            </a:r>
            <a:r>
              <a:rPr lang="cs-CZ" altLang="cs-CZ" sz="2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GW</a:t>
            </a:r>
            <a:r>
              <a:rPr lang="cs-CZ" altLang="cs-CZ" sz="2000" baseline="-25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e</a:t>
            </a:r>
            <a:endParaRPr lang="cs-CZ" altLang="cs-CZ" sz="2000" baseline="-25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u="sng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u="sng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371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1821</Words>
  <Application>Microsoft Office PowerPoint</Application>
  <PresentationFormat>Širokoúhlá obrazovka</PresentationFormat>
  <Paragraphs>360</Paragraphs>
  <Slides>20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Rovnice</vt:lpstr>
      <vt:lpstr>Přírodní radioaktivita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Kosmogenní radionuklidy</vt:lpstr>
      <vt:lpstr>Prezentace aplikace PowerPoint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Přírodní radioaktivita</dc:title>
  <dc:creator>Ladislav Musilek</dc:creator>
  <cp:lastModifiedBy>Musilek, Ladislav</cp:lastModifiedBy>
  <cp:revision>43</cp:revision>
  <dcterms:created xsi:type="dcterms:W3CDTF">2021-05-30T15:58:51Z</dcterms:created>
  <dcterms:modified xsi:type="dcterms:W3CDTF">2023-03-04T13:09:58Z</dcterms:modified>
</cp:coreProperties>
</file>